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4"/>
  </p:notesMasterIdLst>
  <p:sldIdLst>
    <p:sldId id="256" r:id="rId2"/>
    <p:sldId id="261" r:id="rId3"/>
    <p:sldId id="28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309" r:id="rId12"/>
    <p:sldId id="310" r:id="rId13"/>
    <p:sldId id="321" r:id="rId14"/>
    <p:sldId id="311" r:id="rId15"/>
    <p:sldId id="312" r:id="rId16"/>
    <p:sldId id="313" r:id="rId17"/>
    <p:sldId id="262" r:id="rId18"/>
    <p:sldId id="307" r:id="rId19"/>
    <p:sldId id="296" r:id="rId20"/>
    <p:sldId id="297" r:id="rId21"/>
    <p:sldId id="298" r:id="rId22"/>
    <p:sldId id="299" r:id="rId23"/>
    <p:sldId id="300" r:id="rId24"/>
    <p:sldId id="301" r:id="rId25"/>
    <p:sldId id="295" r:id="rId26"/>
    <p:sldId id="302" r:id="rId27"/>
    <p:sldId id="303" r:id="rId28"/>
    <p:sldId id="289" r:id="rId29"/>
    <p:sldId id="304" r:id="rId30"/>
    <p:sldId id="306" r:id="rId31"/>
    <p:sldId id="291" r:id="rId32"/>
    <p:sldId id="292" r:id="rId33"/>
    <p:sldId id="305" r:id="rId34"/>
    <p:sldId id="314" r:id="rId35"/>
    <p:sldId id="293" r:id="rId36"/>
    <p:sldId id="315" r:id="rId37"/>
    <p:sldId id="316" r:id="rId38"/>
    <p:sldId id="318" r:id="rId39"/>
    <p:sldId id="319" r:id="rId40"/>
    <p:sldId id="317" r:id="rId41"/>
    <p:sldId id="320" r:id="rId42"/>
    <p:sldId id="260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2" autoAdjust="0"/>
    <p:restoredTop sz="67325" autoAdjust="0"/>
  </p:normalViewPr>
  <p:slideViewPr>
    <p:cSldViewPr>
      <p:cViewPr varScale="1">
        <p:scale>
          <a:sx n="50" d="100"/>
          <a:sy n="50" d="100"/>
        </p:scale>
        <p:origin x="235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F3E44-E9C8-439D-800C-A76E3E638199}" type="datetimeFigureOut">
              <a:rPr lang="en-US" smtClean="0"/>
              <a:t>11-Jun-15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BA7BF-CEF5-40EF-8072-20A50B59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https://docs.oracle.com/javaee/6/tutorial/doc/gijti.html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BA7BF-CEF5-40EF-8072-20A50B59A0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 rtl="1">
              <a:buNone/>
              <a:defRPr sz="26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 rtl="1">
              <a:def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0"/>
          </p:nvPr>
        </p:nvSpPr>
        <p:spPr>
          <a:xfrm>
            <a:off x="7812088" y="0"/>
            <a:ext cx="1368425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C80ED-D5DE-4009-BE0A-529092BA286E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A7B6C-2C8A-4C37-A9CA-7A15C9EA3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B499F-249C-4947-89E0-6ACD60BDB41A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BAE0B-2EA4-4187-9532-62751359D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99CA7-C8BB-4B67-AB3C-9C740F204754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C33A9-3179-4C1D-8103-75CD47BC65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1823996-5668-4938-A036-9848E5C27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3795361-B4AE-42A1-9AEB-9EA8F53CC0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E7633E6-EB9B-41D3-A4B0-0689F90D2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DEEEEE4-AAD3-4595-8DF5-3BB85D183A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EA6AEFF-22A0-4E13-A562-2C01793868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5F6918E-5BB9-4B1A-9477-D1EC8DAAF0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0C90E1-82FA-4A3B-B1D6-BB0D5158FE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388" y="188913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/>
          <a:lstStyle>
            <a:lvl1pPr>
              <a:defRPr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E54057D-6B37-469D-A3FE-761093F104FE}" type="slidenum">
              <a:rPr lang="en-US" sz="1400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rgbClr val="FFFFFF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539750" y="0"/>
            <a:ext cx="1249363" cy="457200"/>
          </a:xfrm>
          <a:prstGeom prst="ellipse">
            <a:avLst/>
          </a:prstGeom>
          <a:noFill/>
          <a:ln>
            <a:noFill/>
          </a:ln>
        </p:spPr>
        <p:txBody>
          <a:bodyPr wrap="none" lIns="0" tIns="0" rIns="0" bIns="0" anchor="ctr" anchorCtr="1"/>
          <a:lstStyle>
            <a:lvl1pPr>
              <a:defRPr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©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Keren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Kalif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06090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7FECB5E-421A-4926-AF04-C78918AF2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C3B3DEB-454C-40E9-9E71-48748C2321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AFE5BB5-3D72-4B29-A9D1-D296DD0C37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7C7C4E-CD6A-462A-8445-6EA614E742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963899-51A7-4065-852D-116C4C2BB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E51D90C-D34E-4634-B936-95E9849520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1B48AEF-B1B8-4202-AEBE-36FB82F8AA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566A1BE-4E7D-483C-AB64-676FD03C35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C464D85-43C3-4CD5-8A0A-1EFC54C900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5B1168-EBDB-4F20-88A2-B2FFFC2C38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y Master bu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32813" y="6237288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/>
          <a:lstStyle>
            <a:lvl1pPr>
              <a:defRPr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896B4B9-11B7-4091-9E5F-57E233C169BA}" type="slidenum">
              <a:rPr lang="en-US" sz="1400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srgbClr val="FFFFFF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7308850" y="6356350"/>
            <a:ext cx="1249363" cy="457200"/>
          </a:xfrm>
          <a:prstGeom prst="ellipse">
            <a:avLst/>
          </a:prstGeom>
          <a:noFill/>
          <a:ln>
            <a:noFill/>
          </a:ln>
        </p:spPr>
        <p:txBody>
          <a:bodyPr wrap="none" lIns="0" tIns="0" rIns="0" bIns="0" anchor="ctr" anchorCtr="1"/>
          <a:lstStyle>
            <a:lvl1pPr>
              <a:defRPr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©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Keren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Kalif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06090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052736"/>
            <a:ext cx="8712968" cy="5472608"/>
          </a:xfrm>
        </p:spPr>
        <p:txBody>
          <a:bodyPr/>
          <a:lstStyle>
            <a:lvl1pPr algn="r" rtl="1">
              <a:defRPr>
                <a:latin typeface="Arial" pitchFamily="34" charset="0"/>
                <a:cs typeface="Arial" pitchFamily="34" charset="0"/>
              </a:defRPr>
            </a:lvl1pPr>
            <a:lvl2pPr algn="r" rtl="1">
              <a:defRPr>
                <a:latin typeface="Arial" pitchFamily="34" charset="0"/>
                <a:cs typeface="Arial" pitchFamily="34" charset="0"/>
              </a:defRPr>
            </a:lvl2pPr>
            <a:lvl3pPr algn="r" rtl="1">
              <a:defRPr>
                <a:latin typeface="Arial" pitchFamily="34" charset="0"/>
                <a:cs typeface="Arial" pitchFamily="34" charset="0"/>
              </a:defRPr>
            </a:lvl3pPr>
            <a:lvl4pPr algn="r" rtl="1">
              <a:defRPr>
                <a:latin typeface="Arial" pitchFamily="34" charset="0"/>
                <a:cs typeface="Arial" pitchFamily="34" charset="0"/>
              </a:defRPr>
            </a:lvl4pPr>
            <a:lvl5pPr algn="r" rtl="1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750" y="0"/>
            <a:ext cx="1658938" cy="457200"/>
          </a:xfrm>
        </p:spPr>
        <p:txBody>
          <a:bodyPr/>
          <a:lstStyle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</a:t>
            </a:r>
            <a:r>
              <a:rPr lang="en-US" err="1"/>
              <a:t>Keren</a:t>
            </a:r>
            <a:r>
              <a:rPr lang="en-US"/>
              <a:t> </a:t>
            </a:r>
            <a:r>
              <a:rPr lang="en-US" err="1"/>
              <a:t>Kalif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53988" y="163513"/>
            <a:ext cx="457200" cy="4572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3042574-02CC-4A0D-B4ED-686659AF5F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12775" y="1600200"/>
            <a:ext cx="8153400" cy="4525963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5E42-F0B5-45AC-B3DB-28EA4AE11A7A}" type="datetime1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D052D-324D-479B-9124-743A4E82648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22B9A-1711-427B-955A-58FD945BDF03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6B2AB-10EA-4DD4-B915-6F8632DB5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2BC7F-872D-43F3-B025-D577D7DA0F09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C0A7D-5DE7-4157-BCE1-0AB0640F6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D7B33-ECCF-4981-9C6A-9E12E0B362BA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87FF5-A1B7-4A1A-A150-7F0F8F1E1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0EE6F-03F4-4C90-82C2-6144D882CD50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21C37-F5DD-449B-A801-ADB7173B6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A3260-D415-4B3A-B218-66D7666252EE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3991F-A2DE-4DD5-A48D-2336A2B935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3F907-137D-4D93-B0FA-15C2141F942F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3E78A-4088-42AC-8B42-CE63D622B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C52637B-1D34-4C59-A110-16F64F0529D4}" type="datetimeFigureOut">
              <a:rPr lang="en-US"/>
              <a:pPr>
                <a:defRPr/>
              </a:pPr>
              <a:t>11-Jun-15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9C94FFC5-E7C3-414F-B952-30F01E97AC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49" r:id="rId5"/>
    <p:sldLayoutId id="2147484050" r:id="rId6"/>
    <p:sldLayoutId id="2147484051" r:id="rId7"/>
    <p:sldLayoutId id="2147484052" r:id="rId8"/>
    <p:sldLayoutId id="2147484059" r:id="rId9"/>
    <p:sldLayoutId id="2147484060" r:id="rId10"/>
    <p:sldLayoutId id="2147484053" r:id="rId11"/>
    <p:sldLayoutId id="2147484054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6" r:id="rId18"/>
    <p:sldLayoutId id="2147484067" r:id="rId19"/>
    <p:sldLayoutId id="2147484068" r:id="rId20"/>
    <p:sldLayoutId id="2147484069" r:id="rId21"/>
    <p:sldLayoutId id="2147484070" r:id="rId22"/>
    <p:sldLayoutId id="2147484071" r:id="rId23"/>
    <p:sldLayoutId id="2147484072" r:id="rId24"/>
    <p:sldLayoutId id="2147484073" r:id="rId25"/>
    <p:sldLayoutId id="2147484074" r:id="rId26"/>
    <p:sldLayoutId id="2147484075" r:id="rId27"/>
    <p:sldLayoutId id="2147484076" r:id="rId28"/>
    <p:sldLayoutId id="2147484077" r:id="rId29"/>
    <p:sldLayoutId id="2147484078" r:id="rId30"/>
    <p:sldLayoutId id="2147484079" r:id="rId3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D8AFB9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DE6C36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DE6C36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ctionscript.org/forums/showthread.php3?t=7074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sdlbrowser.com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he-IL" smtClean="0">
                <a:latin typeface="Arial" charset="0"/>
                <a:cs typeface="Arial" charset="0"/>
              </a:rPr>
              <a:t>קרן כליף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6627" name="Title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dirty="0" smtClean="0">
                <a:latin typeface="Arial" charset="0"/>
                <a:cs typeface="Arial" charset="0"/>
              </a:rPr>
              <a:t>Web Services</a:t>
            </a:r>
          </a:p>
        </p:txBody>
      </p:sp>
      <p:sp>
        <p:nvSpPr>
          <p:cNvPr id="26628" name="Footer Placeholder 4"/>
          <p:cNvSpPr>
            <a:spLocks noGrp="1"/>
          </p:cNvSpPr>
          <p:nvPr>
            <p:ph type="ftr" sz="quarter" idx="10"/>
          </p:nvPr>
        </p:nvSpPr>
        <p:spPr bwMode="auto">
          <a:xfrm>
            <a:off x="7739063" y="44450"/>
            <a:ext cx="16573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  <a:cs typeface="Arial" charset="0"/>
              </a:rPr>
              <a:t>© </a:t>
            </a:r>
            <a:r>
              <a:rPr lang="en-US" dirty="0" err="1" smtClean="0">
                <a:latin typeface="Arial" charset="0"/>
                <a:cs typeface="Arial" charset="0"/>
              </a:rPr>
              <a:t>Keren</a:t>
            </a:r>
            <a:r>
              <a:rPr lang="en-US" smtClean="0">
                <a:latin typeface="Arial" charset="0"/>
                <a:cs typeface="Arial" charset="0"/>
              </a:rPr>
              <a:t> Kalif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UUDI</a:t>
            </a:r>
            <a:r>
              <a:rPr lang="he-IL" dirty="0" smtClean="0">
                <a:cs typeface="Arial" charset="0"/>
              </a:rPr>
              <a:t>:</a:t>
            </a:r>
            <a:r>
              <a:rPr lang="en-US" dirty="0" smtClean="0">
                <a:cs typeface="Arial" charset="0"/>
              </a:rPr>
              <a:t> </a:t>
            </a:r>
            <a:r>
              <a:rPr lang="he-IL" dirty="0" smtClean="0">
                <a:cs typeface="Arial" charset="0"/>
              </a:rPr>
              <a:t>איתור </a:t>
            </a:r>
            <a:r>
              <a:rPr lang="en-US" dirty="0" smtClean="0">
                <a:cs typeface="Arial" charset="0"/>
              </a:rPr>
              <a:t>Web Service</a:t>
            </a:r>
            <a:r>
              <a:rPr lang="he-IL" dirty="0" smtClean="0">
                <a:cs typeface="Arial" charset="0"/>
              </a:rPr>
              <a:t> - דוגמא</a:t>
            </a:r>
            <a:endParaRPr lang="en-US" dirty="0" smtClean="0">
              <a:cs typeface="Arial" charset="0"/>
            </a:endParaRPr>
          </a:p>
        </p:txBody>
      </p:sp>
      <p:sp>
        <p:nvSpPr>
          <p:cNvPr id="18436" name="Rectangle 3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he-IL" dirty="0" smtClean="0">
                <a:cs typeface="Arial" charset="0"/>
              </a:rPr>
              <a:t>באתר </a:t>
            </a:r>
            <a:r>
              <a:rPr lang="en-US" sz="2000" dirty="0" smtClean="0">
                <a:hlinkClick r:id="rId2"/>
              </a:rPr>
              <a:t>http://www.actionscript.org/forums/showthread.php3?t=70742</a:t>
            </a:r>
            <a:r>
              <a:rPr lang="he-IL" sz="2000" dirty="0" smtClean="0">
                <a:cs typeface="Arial" charset="0"/>
              </a:rPr>
              <a:t>  </a:t>
            </a:r>
            <a:r>
              <a:rPr lang="he-IL" dirty="0" smtClean="0">
                <a:cs typeface="Arial" charset="0"/>
              </a:rPr>
              <a:t>ניתן למצוא </a:t>
            </a:r>
            <a:r>
              <a:rPr lang="en-US" dirty="0" smtClean="0">
                <a:cs typeface="Arial" charset="0"/>
              </a:rPr>
              <a:t>Web Services</a:t>
            </a:r>
            <a:r>
              <a:rPr lang="he-IL" dirty="0" smtClean="0">
                <a:cs typeface="Arial" charset="0"/>
              </a:rPr>
              <a:t> הנותנים שירותים שונים. אתר זה הוא סוג של "דפי-זהב" עבור </a:t>
            </a:r>
            <a:r>
              <a:rPr lang="en-US" dirty="0" smtClean="0">
                <a:cs typeface="Arial" charset="0"/>
              </a:rPr>
              <a:t>Web Services</a:t>
            </a:r>
            <a:endParaRPr lang="he-IL" dirty="0" smtClean="0">
              <a:cs typeface="Arial" charset="0"/>
            </a:endParaRPr>
          </a:p>
          <a:p>
            <a:pPr eaLnBrk="1" hangingPunct="1"/>
            <a:r>
              <a:rPr lang="he-IL" dirty="0" smtClean="0">
                <a:cs typeface="Arial" charset="0"/>
              </a:rPr>
              <a:t>בעבר האתר </a:t>
            </a:r>
            <a:r>
              <a:rPr lang="en-US" dirty="0" smtClean="0">
                <a:cs typeface="Arial" charset="0"/>
              </a:rPr>
              <a:t>seekda.com</a:t>
            </a:r>
            <a:r>
              <a:rPr lang="he-IL" dirty="0" smtClean="0">
                <a:cs typeface="Arial" charset="0"/>
              </a:rPr>
              <a:t> היה אינקס חינמי מעולה ל- </a:t>
            </a:r>
            <a:r>
              <a:rPr lang="en-US" dirty="0" err="1" smtClean="0">
                <a:cs typeface="Arial" charset="0"/>
              </a:rPr>
              <a:t>WebServices</a:t>
            </a:r>
            <a:endParaRPr lang="he-IL" dirty="0" smtClean="0">
              <a:cs typeface="Arial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651" y="3356992"/>
            <a:ext cx="8329805" cy="525658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260647"/>
            <a:ext cx="7288378" cy="6120681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7864" y="274638"/>
            <a:ext cx="5544616" cy="706090"/>
          </a:xfrm>
          <a:solidFill>
            <a:schemeClr val="bg1"/>
          </a:solidFill>
        </p:spPr>
        <p:txBody>
          <a:bodyPr/>
          <a:lstStyle/>
          <a:p>
            <a:r>
              <a:rPr lang="he-IL" dirty="0" smtClean="0"/>
              <a:t>תוצאות חיפוש ל- </a:t>
            </a:r>
            <a:r>
              <a:rPr lang="en-US" dirty="0" smtClean="0"/>
              <a:t>weather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55776" y="5229200"/>
            <a:ext cx="22322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זיהוי קובץ ה- </a:t>
            </a:r>
            <a:r>
              <a:rPr lang="en-US" dirty="0" smtClean="0"/>
              <a:t>WSDL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80728"/>
            <a:ext cx="7583388" cy="490604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03648" y="2924944"/>
            <a:ext cx="60486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בדיקת ה- </a:t>
            </a:r>
            <a:r>
              <a:rPr lang="en-US" dirty="0" smtClean="0"/>
              <a:t>WSDL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באתר </a:t>
            </a:r>
            <a:r>
              <a:rPr lang="en-US" dirty="0" smtClean="0">
                <a:hlinkClick r:id="rId2"/>
              </a:rPr>
              <a:t>http://wsdlbrowser.com/</a:t>
            </a:r>
            <a:r>
              <a:rPr lang="he-IL" dirty="0" smtClean="0"/>
              <a:t> ניתן להכניס את הקישור ל- </a:t>
            </a:r>
            <a:r>
              <a:rPr lang="en-US" dirty="0" err="1" smtClean="0"/>
              <a:t>wsdl</a:t>
            </a:r>
            <a:r>
              <a:rPr lang="he-IL" dirty="0" smtClean="0"/>
              <a:t> ונקבל את המתודות שה- </a:t>
            </a:r>
            <a:r>
              <a:rPr lang="en-US" dirty="0" smtClean="0"/>
              <a:t>Web Service</a:t>
            </a:r>
            <a:r>
              <a:rPr lang="he-IL" dirty="0" smtClean="0"/>
              <a:t> חושף</a:t>
            </a:r>
          </a:p>
          <a:p>
            <a:r>
              <a:rPr lang="he-IL" dirty="0" smtClean="0"/>
              <a:t>נוכל להתנסות בבדיקת המתודות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636912"/>
            <a:ext cx="8434484" cy="26642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יצירת </a:t>
            </a:r>
            <a:r>
              <a:rPr lang="en-US" sz="3600" dirty="0" smtClean="0"/>
              <a:t>WS Client</a:t>
            </a:r>
            <a:r>
              <a:rPr lang="he-IL" sz="3600" dirty="0" smtClean="0"/>
              <a:t> </a:t>
            </a:r>
            <a:r>
              <a:rPr lang="he-IL" dirty="0" smtClean="0"/>
              <a:t>שיעבוד מול ה- </a:t>
            </a:r>
            <a:r>
              <a:rPr lang="en-US" sz="3600" dirty="0" smtClean="0"/>
              <a:t>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נייצר בפרוייקט קובץ מטיפוס </a:t>
            </a:r>
            <a:r>
              <a:rPr lang="en-US" dirty="0" smtClean="0"/>
              <a:t>Web Service Client</a:t>
            </a:r>
            <a:r>
              <a:rPr lang="he-IL" dirty="0" smtClean="0"/>
              <a:t>: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7560840" cy="501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059832" y="3212976"/>
            <a:ext cx="388843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he-IL" dirty="0" smtClean="0"/>
              <a:t>יצירת </a:t>
            </a:r>
            <a:r>
              <a:rPr lang="en-US" sz="2800" dirty="0" smtClean="0"/>
              <a:t>WS Client</a:t>
            </a:r>
            <a:r>
              <a:rPr lang="he-IL" sz="2800" dirty="0" smtClean="0"/>
              <a:t> </a:t>
            </a:r>
            <a:r>
              <a:rPr lang="he-IL" dirty="0" smtClean="0"/>
              <a:t>שיעבוד מול ה- </a:t>
            </a:r>
            <a:r>
              <a:rPr lang="en-US" sz="2800" dirty="0" smtClean="0"/>
              <a:t>WS</a:t>
            </a:r>
            <a:r>
              <a:rPr lang="he-IL" sz="2800" dirty="0" smtClean="0"/>
              <a:t>: </a:t>
            </a:r>
            <a:r>
              <a:rPr lang="he-IL" sz="3600" dirty="0" smtClean="0"/>
              <a:t>המחלקה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3740"/>
            <a:ext cx="5616624" cy="572568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הפלט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6547"/>
            <a:ext cx="5400600" cy="649983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1124744"/>
            <a:ext cx="3245591" cy="381642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44415"/>
            <a:ext cx="5400600" cy="552536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יצירת </a:t>
            </a:r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7584" y="3645024"/>
            <a:ext cx="165618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15616" y="4653136"/>
            <a:ext cx="180020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7584" y="1988840"/>
            <a:ext cx="338437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28184" y="2852936"/>
            <a:ext cx="24482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3563888" y="3429000"/>
            <a:ext cx="1944216" cy="648072"/>
          </a:xfrm>
          <a:prstGeom prst="wedgeRectCallout">
            <a:avLst>
              <a:gd name="adj1" fmla="val -107175"/>
              <a:gd name="adj2" fmla="val -154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סימון המחלקה כ-</a:t>
            </a:r>
            <a:r>
              <a:rPr lang="en-US" b="1" dirty="0" smtClean="0"/>
              <a:t>Web Service</a:t>
            </a:r>
            <a:endParaRPr lang="en-US" b="1" dirty="0"/>
          </a:p>
        </p:txBody>
      </p:sp>
      <p:sp>
        <p:nvSpPr>
          <p:cNvPr id="14" name="Rectangular Callout 13"/>
          <p:cNvSpPr/>
          <p:nvPr/>
        </p:nvSpPr>
        <p:spPr>
          <a:xfrm>
            <a:off x="3851920" y="4149080"/>
            <a:ext cx="1656184" cy="792088"/>
          </a:xfrm>
          <a:prstGeom prst="wedgeRectCallout">
            <a:avLst>
              <a:gd name="adj1" fmla="val -108518"/>
              <a:gd name="adj2" fmla="val 13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סימון השיטה כשיטה שניתן להפעיל מרחוק</a:t>
            </a:r>
            <a:endParaRPr lang="en-US" b="1" dirty="0"/>
          </a:p>
        </p:txBody>
      </p:sp>
      <p:sp>
        <p:nvSpPr>
          <p:cNvPr id="15" name="Rectangular Callout 14"/>
          <p:cNvSpPr/>
          <p:nvPr/>
        </p:nvSpPr>
        <p:spPr>
          <a:xfrm>
            <a:off x="3779912" y="2276872"/>
            <a:ext cx="1728192" cy="792088"/>
          </a:xfrm>
          <a:prstGeom prst="wedgeRectCallout">
            <a:avLst>
              <a:gd name="adj1" fmla="val -82080"/>
              <a:gd name="adj2" fmla="val -41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המחלקה חייבת להיות בתוך </a:t>
            </a:r>
            <a:r>
              <a:rPr lang="en-US" b="1" dirty="0" smtClean="0"/>
              <a:t>package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אישור כי ה- </a:t>
            </a:r>
            <a:r>
              <a:rPr lang="en-US" dirty="0" smtClean="0"/>
              <a:t>deploy</a:t>
            </a:r>
            <a:r>
              <a:rPr lang="he-IL" dirty="0" smtClean="0"/>
              <a:t> עבר בהצלחה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ניתן לראות תחת </a:t>
            </a:r>
            <a:r>
              <a:rPr lang="en-US" dirty="0" smtClean="0"/>
              <a:t>Web Services</a:t>
            </a:r>
            <a:r>
              <a:rPr lang="he-IL" dirty="0" smtClean="0"/>
              <a:t> את ה- </a:t>
            </a:r>
            <a:r>
              <a:rPr lang="en-US" dirty="0" smtClean="0"/>
              <a:t>WS</a:t>
            </a:r>
            <a:r>
              <a:rPr lang="he-IL" dirty="0" smtClean="0"/>
              <a:t> שיצרנו: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700808"/>
            <a:ext cx="4320480" cy="391901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059832" y="4221088"/>
            <a:ext cx="3600400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96952"/>
            <a:ext cx="2878166" cy="338437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בדיקת ה-</a:t>
            </a:r>
            <a:r>
              <a:rPr lang="en-US" dirty="0" smtClean="0"/>
              <a:t> </a:t>
            </a:r>
            <a:r>
              <a:rPr lang="he-IL" dirty="0" smtClean="0"/>
              <a:t> </a:t>
            </a:r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sz="2800" dirty="0" smtClean="0"/>
              <a:t>באופן כללי:</a:t>
            </a:r>
          </a:p>
          <a:p>
            <a:pPr algn="ctr">
              <a:buNone/>
            </a:pPr>
            <a:r>
              <a:rPr lang="en-US" sz="2000" dirty="0" smtClean="0"/>
              <a:t>http://localhost:&lt;port&gt;/&lt;project-name&gt;/&lt;class-name&gt;Service?Tester</a:t>
            </a:r>
            <a:endParaRPr lang="he-IL" sz="2000" dirty="0" smtClean="0"/>
          </a:p>
          <a:p>
            <a:r>
              <a:rPr lang="he-IL" sz="2800" dirty="0" smtClean="0"/>
              <a:t>באופן ספציפי לדוגמא שלנו:</a:t>
            </a:r>
          </a:p>
          <a:p>
            <a:pPr algn="ctr">
              <a:buNone/>
            </a:pPr>
            <a:r>
              <a:rPr lang="en-US" sz="2400" dirty="0" smtClean="0"/>
              <a:t>http://localhost:8080/BmiCalculatorWS/BmiCalcService?Tester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55576" y="3212976"/>
            <a:ext cx="158417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5576" y="4509120"/>
            <a:ext cx="2160240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8713787" cy="706437"/>
          </a:xfrm>
        </p:spPr>
        <p:txBody>
          <a:bodyPr bIns="45720" anchor="t"/>
          <a:lstStyle/>
          <a:p>
            <a:pPr eaLnBrk="1" hangingPunct="1"/>
            <a:r>
              <a:rPr lang="he-IL" smtClean="0">
                <a:latin typeface="Arial" charset="0"/>
                <a:cs typeface="Arial" charset="0"/>
              </a:rPr>
              <a:t>ביחידה זו נלמד: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>
          <a:xfrm>
            <a:off x="179388" y="1052513"/>
            <a:ext cx="8713787" cy="5472112"/>
          </a:xfrm>
        </p:spPr>
        <p:txBody>
          <a:bodyPr/>
          <a:lstStyle/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מהו </a:t>
            </a:r>
            <a:r>
              <a:rPr lang="en-US" dirty="0" smtClean="0">
                <a:latin typeface="Arial" charset="0"/>
                <a:cs typeface="Arial" charset="0"/>
              </a:rPr>
              <a:t>Web Services</a:t>
            </a: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מוטיבציה </a:t>
            </a: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מימוש </a:t>
            </a:r>
            <a:r>
              <a:rPr lang="en-US" dirty="0" err="1" smtClean="0">
                <a:latin typeface="Arial" charset="0"/>
                <a:cs typeface="Arial" charset="0"/>
              </a:rPr>
              <a:t>WebService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err="1" smtClean="0">
                <a:latin typeface="Arial" charset="0"/>
                <a:cs typeface="Arial" charset="0"/>
              </a:rPr>
              <a:t>WebService</a:t>
            </a:r>
            <a:r>
              <a:rPr lang="en-US" dirty="0" smtClean="0">
                <a:latin typeface="Arial" charset="0"/>
                <a:cs typeface="Arial" charset="0"/>
              </a:rPr>
              <a:t> App Client</a:t>
            </a:r>
          </a:p>
          <a:p>
            <a:pPr lvl="1" eaLnBrk="1" hangingPunct="1"/>
            <a:r>
              <a:rPr lang="en-US" dirty="0" err="1" smtClean="0">
                <a:latin typeface="Arial" charset="0"/>
                <a:cs typeface="Arial" charset="0"/>
              </a:rPr>
              <a:t>WebService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Servlet</a:t>
            </a:r>
            <a:r>
              <a:rPr lang="en-US" dirty="0" smtClean="0">
                <a:latin typeface="Arial" charset="0"/>
                <a:cs typeface="Arial" charset="0"/>
              </a:rPr>
              <a:t> Client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REST</a:t>
            </a:r>
            <a:endParaRPr lang="he-IL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323528" y="5373216"/>
          <a:ext cx="3468238" cy="113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Package" r:id="rId3" imgW="1486080" imgH="485640" progId="Package">
                  <p:embed/>
                </p:oleObj>
              </mc:Choice>
              <mc:Fallback>
                <p:oleObj name="Package" r:id="rId3" imgW="1486080" imgH="48564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373216"/>
                        <a:ext cx="3468238" cy="1133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739655" cy="482453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הרצת ה- </a:t>
            </a:r>
            <a:r>
              <a:rPr lang="en-US" dirty="0" smtClean="0"/>
              <a:t>Tester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2492896"/>
            <a:ext cx="396044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520" y="5445224"/>
            <a:ext cx="835292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הזנת ערכים ב- </a:t>
            </a:r>
            <a:r>
              <a:rPr lang="en-US" dirty="0" smtClean="0"/>
              <a:t>Tester</a:t>
            </a:r>
            <a:r>
              <a:rPr lang="he-IL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6696744" cy="425077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51520" y="4725144"/>
            <a:ext cx="93610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תשובת ה- </a:t>
            </a:r>
            <a:r>
              <a:rPr lang="en-US" dirty="0" smtClean="0"/>
              <a:t>Tester</a:t>
            </a:r>
            <a:r>
              <a:rPr lang="he-IL" dirty="0" smtClean="0"/>
              <a:t> </a:t>
            </a:r>
            <a:r>
              <a:rPr lang="he-IL" sz="3600" dirty="0" smtClean="0"/>
              <a:t>(1) - </a:t>
            </a:r>
            <a:r>
              <a:rPr lang="he-IL" dirty="0" smtClean="0"/>
              <a:t>התוצאה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7"/>
            <a:ext cx="5616624" cy="5590741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תשובת ה- </a:t>
            </a:r>
            <a:r>
              <a:rPr lang="en-US" dirty="0" smtClean="0"/>
              <a:t>Tester</a:t>
            </a:r>
            <a:r>
              <a:rPr lang="he-IL" dirty="0" smtClean="0"/>
              <a:t> </a:t>
            </a:r>
            <a:r>
              <a:rPr lang="he-IL" sz="3600" dirty="0" smtClean="0"/>
              <a:t>(2) – </a:t>
            </a:r>
            <a:r>
              <a:rPr lang="en-US" sz="3600" dirty="0" smtClean="0"/>
              <a:t>Soap Request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8248018" cy="344035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483768" y="3861048"/>
            <a:ext cx="86409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3419872" y="3429000"/>
            <a:ext cx="1440160" cy="288032"/>
          </a:xfrm>
          <a:prstGeom prst="wedgeRectCallout">
            <a:avLst>
              <a:gd name="adj1" fmla="val -83028"/>
              <a:gd name="adj2" fmla="val 9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שם המתודה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44008" y="3861048"/>
            <a:ext cx="35283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5724128" y="3429000"/>
            <a:ext cx="1944216" cy="288032"/>
          </a:xfrm>
          <a:prstGeom prst="wedgeRectCallout">
            <a:avLst>
              <a:gd name="adj1" fmla="val -57192"/>
              <a:gd name="adj2" fmla="val 105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שם ה- </a:t>
            </a:r>
            <a:r>
              <a:rPr lang="en-US" b="1" dirty="0" smtClean="0"/>
              <a:t>package</a:t>
            </a:r>
            <a:endParaRPr lang="en-US" b="1" dirty="0"/>
          </a:p>
        </p:txBody>
      </p:sp>
      <p:sp>
        <p:nvSpPr>
          <p:cNvPr id="11" name="Rectangular Callout 10"/>
          <p:cNvSpPr/>
          <p:nvPr/>
        </p:nvSpPr>
        <p:spPr>
          <a:xfrm>
            <a:off x="5076056" y="4581128"/>
            <a:ext cx="1440160" cy="576064"/>
          </a:xfrm>
          <a:prstGeom prst="wedgeRectCallout">
            <a:avLst>
              <a:gd name="adj1" fmla="val -97243"/>
              <a:gd name="adj2" fmla="val -55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הפרמטרים שנשלחו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2339752" y="4077072"/>
            <a:ext cx="208823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584" y="3140968"/>
            <a:ext cx="151216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תשובת ה- </a:t>
            </a:r>
            <a:r>
              <a:rPr lang="en-US" dirty="0" smtClean="0"/>
              <a:t>Tester</a:t>
            </a:r>
            <a:r>
              <a:rPr lang="he-IL" dirty="0" smtClean="0"/>
              <a:t> </a:t>
            </a:r>
            <a:r>
              <a:rPr lang="he-IL" sz="3600" dirty="0" smtClean="0"/>
              <a:t>(3)</a:t>
            </a:r>
            <a:r>
              <a:rPr lang="en-US" sz="3600" dirty="0" smtClean="0"/>
              <a:t> </a:t>
            </a:r>
            <a:r>
              <a:rPr lang="he-IL" sz="3600" dirty="0" smtClean="0"/>
              <a:t> - </a:t>
            </a:r>
            <a:r>
              <a:rPr lang="en-US" sz="3600" dirty="0" smtClean="0"/>
              <a:t>Soap Response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162206"/>
            <a:ext cx="8764103" cy="293108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55576" y="4365104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1840" y="4797152"/>
            <a:ext cx="100811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23728" y="5013176"/>
            <a:ext cx="42484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שימוש ב- </a:t>
            </a:r>
            <a:r>
              <a:rPr lang="en-US" dirty="0" smtClean="0"/>
              <a:t>annotation</a:t>
            </a:r>
            <a:r>
              <a:rPr lang="he-IL" dirty="0" smtClean="0"/>
              <a:t> על הפרמטרים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2636912"/>
            <a:ext cx="5998875" cy="400734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19" y="1052736"/>
            <a:ext cx="8222295" cy="331236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627784" y="5445224"/>
            <a:ext cx="230425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95736" y="3140968"/>
            <a:ext cx="10081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שימוש ב- </a:t>
            </a:r>
            <a:r>
              <a:rPr lang="en-US" dirty="0" smtClean="0"/>
              <a:t>annotation</a:t>
            </a:r>
            <a:r>
              <a:rPr lang="he-IL" dirty="0" smtClean="0"/>
              <a:t> לשינוי ה- </a:t>
            </a:r>
            <a:r>
              <a:rPr lang="en-US" dirty="0" smtClean="0"/>
              <a:t>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sz="2800" dirty="0" smtClean="0"/>
              <a:t>ראינו כי ברירת המחדל של ה- </a:t>
            </a:r>
            <a:r>
              <a:rPr lang="en-US" sz="2800" dirty="0" smtClean="0"/>
              <a:t>URI</a:t>
            </a:r>
            <a:r>
              <a:rPr lang="he-IL" sz="2800" dirty="0" smtClean="0"/>
              <a:t> היא:</a:t>
            </a:r>
          </a:p>
          <a:p>
            <a:pPr algn="ctr">
              <a:buNone/>
            </a:pPr>
            <a:r>
              <a:rPr lang="en-US" sz="2000" dirty="0" smtClean="0"/>
              <a:t>http://localhost:&lt;port&gt;/&lt;project-name&gt;/</a:t>
            </a:r>
            <a:r>
              <a:rPr lang="en-US" sz="2000" dirty="0" smtClean="0">
                <a:solidFill>
                  <a:srgbClr val="FF0000"/>
                </a:solidFill>
              </a:rPr>
              <a:t>&lt;class-name&gt;Service</a:t>
            </a:r>
            <a:r>
              <a:rPr lang="en-US" sz="2000" dirty="0" smtClean="0"/>
              <a:t>?Tester</a:t>
            </a:r>
            <a:endParaRPr lang="he-IL" sz="2000" dirty="0" smtClean="0"/>
          </a:p>
          <a:p>
            <a:r>
              <a:rPr lang="he-IL" sz="2800" dirty="0" smtClean="0"/>
              <a:t>באופן ספציפי לדוגמא שלנו:</a:t>
            </a:r>
          </a:p>
          <a:p>
            <a:pPr algn="ctr">
              <a:buNone/>
            </a:pPr>
            <a:r>
              <a:rPr lang="en-US" sz="2000" dirty="0" smtClean="0"/>
              <a:t>http://localhost:8080/BmiCalculatorWS/</a:t>
            </a:r>
            <a:r>
              <a:rPr lang="en-US" sz="2000" dirty="0" smtClean="0">
                <a:solidFill>
                  <a:srgbClr val="FF0000"/>
                </a:solidFill>
              </a:rPr>
              <a:t>BmiCalcService</a:t>
            </a:r>
            <a:r>
              <a:rPr lang="en-US" sz="2000" dirty="0" smtClean="0"/>
              <a:t>?Tester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24944"/>
            <a:ext cx="5469544" cy="367240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11560" y="4653136"/>
            <a:ext cx="288032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11760" y="4221088"/>
            <a:ext cx="65527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http://localhost:8080/BmiCalculatorWS/</a:t>
            </a:r>
            <a:r>
              <a:rPr lang="en-US" b="1" dirty="0" smtClean="0">
                <a:solidFill>
                  <a:srgbClr val="FF0000"/>
                </a:solidFill>
              </a:rPr>
              <a:t>BmiCalc</a:t>
            </a:r>
            <a:r>
              <a:rPr lang="en-US" b="1" dirty="0" smtClean="0"/>
              <a:t>?Tester</a:t>
            </a:r>
            <a:endParaRPr 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שימוש ב- </a:t>
            </a:r>
            <a:r>
              <a:rPr lang="en-US" dirty="0" smtClean="0"/>
              <a:t>annotation</a:t>
            </a:r>
            <a:r>
              <a:rPr lang="he-IL" dirty="0" smtClean="0"/>
              <a:t> לשינוי שם המתודה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204864"/>
            <a:ext cx="6676265" cy="446449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980728"/>
            <a:ext cx="6887319" cy="401271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23728" y="5085184"/>
            <a:ext cx="295232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00192" y="4437112"/>
            <a:ext cx="129614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706090"/>
          </a:xfrm>
        </p:spPr>
        <p:txBody>
          <a:bodyPr/>
          <a:lstStyle/>
          <a:p>
            <a:r>
              <a:rPr lang="he-IL" dirty="0" smtClean="0"/>
              <a:t>קובץ ה- </a:t>
            </a:r>
            <a:r>
              <a:rPr lang="en-US" dirty="0" smtClean="0"/>
              <a:t>WSDL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818340"/>
            <a:ext cx="8964488" cy="584119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275856" y="764704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התוספת לפרוייקט: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36711"/>
            <a:ext cx="3600400" cy="582503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43608" y="1628800"/>
            <a:ext cx="2808312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7544" y="4509120"/>
            <a:ext cx="3384376" cy="216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4572000" y="4437112"/>
            <a:ext cx="4104456" cy="720080"/>
          </a:xfrm>
          <a:prstGeom prst="wedgeRectCallout">
            <a:avLst>
              <a:gd name="adj1" fmla="val -83028"/>
              <a:gd name="adj2" fmla="val 9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נוצר קובץ ה- </a:t>
            </a:r>
            <a:r>
              <a:rPr lang="en-US" b="1" dirty="0" smtClean="0"/>
              <a:t>proxy</a:t>
            </a:r>
            <a:r>
              <a:rPr lang="he-IL" b="1" dirty="0" smtClean="0"/>
              <a:t> שבעזרתו קוד הלקוח יוכל לגשת ל- </a:t>
            </a:r>
            <a:r>
              <a:rPr lang="en-US" b="1" dirty="0" smtClean="0"/>
              <a:t>Web Service</a:t>
            </a:r>
            <a:r>
              <a:rPr lang="he-IL" b="1" dirty="0" smtClean="0"/>
              <a:t> שכתבנו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Web Services</a:t>
            </a:r>
            <a:r>
              <a:rPr lang="he-IL" dirty="0" smtClean="0">
                <a:cs typeface="Arial" charset="0"/>
              </a:rPr>
              <a:t> - מטרה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כדי לייצר תקשורת עם אפליקציה מרוחקת השתמשנו ב- 2 שיטות:</a:t>
            </a:r>
          </a:p>
          <a:p>
            <a:pPr marL="776288" lvl="1" indent="-457200">
              <a:buFont typeface="+mj-lt"/>
              <a:buAutoNum type="arabicPeriod"/>
            </a:pPr>
            <a:r>
              <a:rPr lang="he-IL" dirty="0" smtClean="0"/>
              <a:t>מימוש מנגנון </a:t>
            </a:r>
            <a:r>
              <a:rPr lang="en-US" dirty="0" smtClean="0"/>
              <a:t>Client-Server</a:t>
            </a:r>
            <a:endParaRPr lang="he-IL" dirty="0" smtClean="0"/>
          </a:p>
          <a:p>
            <a:pPr marL="1050925" lvl="2" indent="-457200"/>
            <a:r>
              <a:rPr lang="he-IL" dirty="0" smtClean="0"/>
              <a:t>היה עלינו להאזין, להתחבר – לממש את כל רכיבי התקשורת</a:t>
            </a:r>
          </a:p>
          <a:p>
            <a:pPr marL="776288" lvl="1" indent="-457200">
              <a:buFont typeface="+mj-lt"/>
              <a:buAutoNum type="arabicPeriod"/>
            </a:pPr>
            <a:r>
              <a:rPr lang="he-IL" dirty="0" smtClean="0"/>
              <a:t>יצירת </a:t>
            </a:r>
            <a:r>
              <a:rPr lang="en-US" dirty="0" err="1" smtClean="0"/>
              <a:t>WebApplication</a:t>
            </a:r>
            <a:r>
              <a:rPr lang="he-IL" dirty="0" smtClean="0"/>
              <a:t> ופניה באמצעות </a:t>
            </a:r>
            <a:r>
              <a:rPr lang="en-US" dirty="0" err="1" smtClean="0"/>
              <a:t>HttpRequest</a:t>
            </a:r>
            <a:endParaRPr lang="he-IL" dirty="0" smtClean="0"/>
          </a:p>
          <a:p>
            <a:pPr marL="1050925" lvl="2" indent="-457200"/>
            <a:r>
              <a:rPr lang="he-IL" dirty="0" smtClean="0"/>
              <a:t>התשובה הגיעה כדף </a:t>
            </a:r>
            <a:r>
              <a:rPr lang="en-US" dirty="0" smtClean="0"/>
              <a:t>HTML</a:t>
            </a:r>
            <a:r>
              <a:rPr lang="he-IL" dirty="0" smtClean="0"/>
              <a:t>, כלומר תצוגה+מידע ביחד</a:t>
            </a:r>
          </a:p>
          <a:p>
            <a:pPr marL="1050925" lvl="2" indent="-457200"/>
            <a:r>
              <a:rPr lang="he-IL" dirty="0" smtClean="0"/>
              <a:t>כדי לקבל נתון ספציפי מהדף היה צורך לפרסס ממנו את המידע הרצוי</a:t>
            </a:r>
          </a:p>
          <a:p>
            <a:pPr marL="1050925" lvl="2" indent="-457200"/>
            <a:endParaRPr lang="he-IL" dirty="0" smtClean="0"/>
          </a:p>
          <a:p>
            <a:pPr marL="501650" indent="-457200"/>
            <a:r>
              <a:rPr lang="he-IL" dirty="0" smtClean="0"/>
              <a:t>היינו שמחים לו הייתה דרך פשוטה לצורך שירותים של אפליקציה מרוחקת:</a:t>
            </a:r>
          </a:p>
          <a:p>
            <a:pPr marL="776288" lvl="1" indent="-457200"/>
            <a:r>
              <a:rPr lang="he-IL" dirty="0" smtClean="0"/>
              <a:t>ללא מימוש של </a:t>
            </a:r>
            <a:r>
              <a:rPr lang="en-US" dirty="0" smtClean="0"/>
              <a:t>Client-Server</a:t>
            </a:r>
            <a:r>
              <a:rPr lang="he-IL" dirty="0" smtClean="0"/>
              <a:t> </a:t>
            </a:r>
          </a:p>
          <a:p>
            <a:pPr marL="776288" lvl="1" indent="-457200"/>
            <a:r>
              <a:rPr lang="he-IL" dirty="0" smtClean="0"/>
              <a:t>היכולת לקבל אובייקטים</a:t>
            </a:r>
          </a:p>
          <a:p>
            <a:pPr marL="776288" lvl="1" indent="-457200"/>
            <a:r>
              <a:rPr lang="he-IL" dirty="0" smtClean="0"/>
              <a:t>לא פיענוח נתונים מדף </a:t>
            </a:r>
            <a:r>
              <a:rPr lang="en-US" dirty="0" smtClean="0"/>
              <a:t>html</a:t>
            </a:r>
            <a:r>
              <a:rPr lang="he-IL" dirty="0" smtClean="0"/>
              <a:t> ושמירת נתונים על ה- </a:t>
            </a:r>
            <a:r>
              <a:rPr lang="en-US" dirty="0" smtClean="0"/>
              <a:t>session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תיקון שגיאות הקומפילציה בקובץ שנוצר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7344816" cy="5297673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644008" y="4869160"/>
            <a:ext cx="7920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940152" y="5013176"/>
            <a:ext cx="1440160" cy="360040"/>
          </a:xfrm>
          <a:prstGeom prst="wedgeRectCallout">
            <a:avLst>
              <a:gd name="adj1" fmla="val -85871"/>
              <a:gd name="adj2" fmla="val -302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לשים בהערה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יצירת </a:t>
            </a:r>
            <a:r>
              <a:rPr lang="en-US" dirty="0" smtClean="0"/>
              <a:t>Web Service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יש להוסיף קובץ מטיפוס </a:t>
            </a:r>
            <a:r>
              <a:rPr lang="en-US" dirty="0" smtClean="0"/>
              <a:t>Web Service Client</a:t>
            </a:r>
            <a:r>
              <a:rPr lang="he-IL" dirty="0" smtClean="0"/>
              <a:t>: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488832" cy="496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131840" y="3212976"/>
            <a:ext cx="388843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59832" y="4221088"/>
            <a:ext cx="216024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80112" y="6093296"/>
            <a:ext cx="93610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מימוש </a:t>
            </a:r>
            <a:r>
              <a:rPr lang="en-US" sz="3600" dirty="0" smtClean="0"/>
              <a:t>Web Service Application Client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7781911" cy="561662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99592" y="2348880"/>
            <a:ext cx="7128792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7092280" y="2708920"/>
            <a:ext cx="1656184" cy="576064"/>
          </a:xfrm>
          <a:prstGeom prst="wedgeRectCallout">
            <a:avLst>
              <a:gd name="adj1" fmla="val -102352"/>
              <a:gd name="adj2" fmla="val -75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הגדרת מיקום קובץ ה- </a:t>
            </a:r>
            <a:r>
              <a:rPr lang="en-US" b="1" dirty="0" err="1" smtClean="0"/>
              <a:t>wsdl</a:t>
            </a:r>
            <a:endParaRPr lang="en-US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6444208" y="3356992"/>
            <a:ext cx="2304256" cy="576064"/>
          </a:xfrm>
          <a:prstGeom prst="wedgeRectCallout">
            <a:avLst>
              <a:gd name="adj1" fmla="val -102352"/>
              <a:gd name="adj2" fmla="val -146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יצירת משתנה מטיפוס ה- </a:t>
            </a:r>
            <a:r>
              <a:rPr lang="en-US" b="1" dirty="0" smtClean="0"/>
              <a:t>proxy</a:t>
            </a:r>
            <a:r>
              <a:rPr lang="he-IL" b="1" dirty="0" smtClean="0"/>
              <a:t> שנוצר</a:t>
            </a:r>
            <a:endParaRPr lang="en-US" b="1" dirty="0"/>
          </a:p>
        </p:txBody>
      </p:sp>
      <p:sp>
        <p:nvSpPr>
          <p:cNvPr id="8" name="Rectangular Callout 7"/>
          <p:cNvSpPr/>
          <p:nvPr/>
        </p:nvSpPr>
        <p:spPr>
          <a:xfrm>
            <a:off x="6444208" y="4005064"/>
            <a:ext cx="2304256" cy="576064"/>
          </a:xfrm>
          <a:prstGeom prst="wedgeRectCallout">
            <a:avLst>
              <a:gd name="adj1" fmla="val -115975"/>
              <a:gd name="adj2" fmla="val -219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יצירת משתנה מטיפוס המחלקה שיצרנו</a:t>
            </a:r>
            <a:endParaRPr lang="en-US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4572000" y="3933056"/>
            <a:ext cx="792088" cy="360040"/>
          </a:xfrm>
          <a:prstGeom prst="wedgeRectCallout">
            <a:avLst>
              <a:gd name="adj1" fmla="val -141820"/>
              <a:gd name="adj2" fmla="val -64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אתחול</a:t>
            </a:r>
            <a:endParaRPr lang="en-US" b="1" dirty="0"/>
          </a:p>
        </p:txBody>
      </p:sp>
      <p:sp>
        <p:nvSpPr>
          <p:cNvPr id="10" name="Rectangular Callout 9"/>
          <p:cNvSpPr/>
          <p:nvPr/>
        </p:nvSpPr>
        <p:spPr>
          <a:xfrm>
            <a:off x="4572000" y="6165304"/>
            <a:ext cx="3312368" cy="360040"/>
          </a:xfrm>
          <a:prstGeom prst="wedgeRectCallout">
            <a:avLst>
              <a:gd name="adj1" fmla="val -121631"/>
              <a:gd name="adj2" fmla="val -8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הפעלת מתודה מרוחקת ב- </a:t>
            </a:r>
            <a:r>
              <a:rPr lang="en-US" b="1" dirty="0" smtClean="0"/>
              <a:t>WS</a:t>
            </a:r>
            <a:endParaRPr lang="en-US" b="1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196752"/>
            <a:ext cx="4547592" cy="1029354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8580"/>
            <a:ext cx="6480720" cy="649095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8" y="1772816"/>
            <a:ext cx="4248472" cy="1138138"/>
          </a:xfrm>
          <a:solidFill>
            <a:schemeClr val="bg1"/>
          </a:solidFill>
        </p:spPr>
        <p:txBody>
          <a:bodyPr/>
          <a:lstStyle/>
          <a:p>
            <a:r>
              <a:rPr lang="he-IL" dirty="0" smtClean="0"/>
              <a:t>מימוש </a:t>
            </a:r>
            <a:r>
              <a:rPr lang="en-US" sz="3200" dirty="0" smtClean="0"/>
              <a:t>Web Service </a:t>
            </a:r>
            <a:r>
              <a:rPr lang="en-US" sz="3200" dirty="0" err="1" smtClean="0"/>
              <a:t>Servlet</a:t>
            </a:r>
            <a:r>
              <a:rPr lang="en-US" sz="3200" dirty="0" smtClean="0"/>
              <a:t> Client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9552" y="620688"/>
            <a:ext cx="460851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4221088"/>
            <a:ext cx="3686175" cy="100965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הקונספט של </a:t>
            </a:r>
            <a:r>
              <a:rPr lang="en-US" dirty="0" smtClean="0"/>
              <a:t>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52736"/>
            <a:ext cx="8892480" cy="5472608"/>
          </a:xfrm>
        </p:spPr>
        <p:txBody>
          <a:bodyPr/>
          <a:lstStyle/>
          <a:p>
            <a:r>
              <a:rPr lang="he-IL" dirty="0" smtClean="0"/>
              <a:t>מייצרים מחלקה וחושפים מתודות שלה החוצה</a:t>
            </a:r>
          </a:p>
          <a:p>
            <a:pPr lvl="1"/>
            <a:r>
              <a:rPr lang="he-IL" dirty="0" smtClean="0"/>
              <a:t>נקרא גם </a:t>
            </a:r>
            <a:r>
              <a:rPr lang="en-US" dirty="0" smtClean="0"/>
              <a:t>JAX-WS</a:t>
            </a:r>
            <a:r>
              <a:rPr lang="he-IL" dirty="0" smtClean="0"/>
              <a:t>: 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err="1" smtClean="0"/>
              <a:t>A</a:t>
            </a:r>
            <a:r>
              <a:rPr lang="en-US" dirty="0" err="1" smtClean="0"/>
              <a:t>pi</a:t>
            </a:r>
            <a:r>
              <a:rPr lang="en-US" dirty="0" smtClean="0"/>
              <a:t> for </a:t>
            </a:r>
            <a:r>
              <a:rPr lang="en-US" b="1" dirty="0" smtClean="0"/>
              <a:t>X</a:t>
            </a:r>
            <a:r>
              <a:rPr lang="en-US" dirty="0" smtClean="0"/>
              <a:t>ML - </a:t>
            </a:r>
            <a:r>
              <a:rPr lang="en-US" b="1" dirty="0" smtClean="0"/>
              <a:t>W</a:t>
            </a:r>
            <a:r>
              <a:rPr lang="en-US" dirty="0" smtClean="0"/>
              <a:t>eb </a:t>
            </a:r>
            <a:r>
              <a:rPr lang="en-US" b="1" dirty="0" smtClean="0"/>
              <a:t>S</a:t>
            </a:r>
            <a:r>
              <a:rPr lang="en-US" dirty="0" smtClean="0"/>
              <a:t>ervices</a:t>
            </a:r>
          </a:p>
          <a:p>
            <a:pPr lvl="1"/>
            <a:endParaRPr lang="en-US" dirty="0" smtClean="0"/>
          </a:p>
          <a:p>
            <a:r>
              <a:rPr lang="he-IL" dirty="0" smtClean="0"/>
              <a:t>ישנה מתודלוגיה נוספת הנקראת </a:t>
            </a:r>
            <a:r>
              <a:rPr lang="en-US" dirty="0" smtClean="0"/>
              <a:t>REST</a:t>
            </a:r>
            <a:r>
              <a:rPr lang="he-IL" dirty="0" smtClean="0"/>
              <a:t> והדגש בה על חשיפה מידע בלבד:</a:t>
            </a:r>
            <a:r>
              <a:rPr lang="en-US" dirty="0" smtClean="0"/>
              <a:t> </a:t>
            </a:r>
            <a:r>
              <a:rPr lang="he-IL" dirty="0" smtClean="0"/>
              <a:t>קריאה, מחיקה, הוספה ועדכון</a:t>
            </a:r>
          </a:p>
          <a:p>
            <a:pPr lvl="1"/>
            <a:r>
              <a:rPr lang="he-IL" dirty="0" smtClean="0"/>
              <a:t>נקרא גם </a:t>
            </a:r>
            <a:r>
              <a:rPr lang="en-US" dirty="0" smtClean="0"/>
              <a:t>JAX-RS</a:t>
            </a:r>
            <a:r>
              <a:rPr lang="he-IL" dirty="0" smtClean="0"/>
              <a:t>:</a:t>
            </a:r>
            <a:r>
              <a:rPr lang="en-US" dirty="0" smtClean="0"/>
              <a:t> 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err="1" smtClean="0"/>
              <a:t>A</a:t>
            </a:r>
            <a:r>
              <a:rPr lang="en-US" dirty="0" err="1" smtClean="0"/>
              <a:t>pi</a:t>
            </a:r>
            <a:r>
              <a:rPr lang="en-US" dirty="0" smtClean="0"/>
              <a:t> for </a:t>
            </a:r>
            <a:r>
              <a:rPr lang="en-US" b="1" dirty="0" smtClean="0"/>
              <a:t>X</a:t>
            </a:r>
            <a:r>
              <a:rPr lang="en-US" dirty="0" smtClean="0"/>
              <a:t>ML – </a:t>
            </a:r>
            <a:r>
              <a:rPr lang="en-US" b="1" dirty="0" err="1" smtClean="0"/>
              <a:t>R</a:t>
            </a:r>
            <a:r>
              <a:rPr lang="en-US" dirty="0" err="1" smtClean="0"/>
              <a:t>ESTful</a:t>
            </a:r>
            <a:r>
              <a:rPr lang="en-US" dirty="0" smtClean="0"/>
              <a:t> Web </a:t>
            </a:r>
            <a:r>
              <a:rPr lang="en-US" b="1" dirty="0" smtClean="0"/>
              <a:t>S</a:t>
            </a:r>
            <a:r>
              <a:rPr lang="en-US" dirty="0" smtClean="0"/>
              <a:t>ervices</a:t>
            </a:r>
            <a:endParaRPr lang="he-IL" dirty="0" smtClean="0"/>
          </a:p>
          <a:p>
            <a:pPr lvl="1"/>
            <a:endParaRPr lang="he-IL" dirty="0" smtClean="0"/>
          </a:p>
          <a:p>
            <a:r>
              <a:rPr lang="en-US" dirty="0" smtClean="0"/>
              <a:t>REST</a:t>
            </a:r>
            <a:r>
              <a:rPr lang="he-IL" dirty="0" smtClean="0"/>
              <a:t>: </a:t>
            </a:r>
            <a:r>
              <a:rPr lang="en-US" b="1" dirty="0" err="1" smtClean="0"/>
              <a:t>RE</a:t>
            </a:r>
            <a:r>
              <a:rPr lang="en-US" dirty="0" err="1" smtClean="0"/>
              <a:t>presentational</a:t>
            </a:r>
            <a:r>
              <a:rPr lang="en-US" dirty="0" smtClean="0"/>
              <a:t> </a:t>
            </a:r>
            <a:r>
              <a:rPr lang="en-US" b="1" dirty="0" smtClean="0"/>
              <a:t>S</a:t>
            </a:r>
            <a:r>
              <a:rPr lang="en-US" dirty="0" smtClean="0"/>
              <a:t>tate </a:t>
            </a:r>
            <a:r>
              <a:rPr lang="en-US" b="1" dirty="0" smtClean="0"/>
              <a:t>T</a:t>
            </a:r>
            <a:r>
              <a:rPr lang="en-US" dirty="0" smtClean="0"/>
              <a:t>ransfer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052736"/>
            <a:ext cx="8640960" cy="5472608"/>
          </a:xfrm>
        </p:spPr>
        <p:txBody>
          <a:bodyPr/>
          <a:lstStyle/>
          <a:p>
            <a:r>
              <a:rPr lang="he-IL" dirty="0" smtClean="0"/>
              <a:t>במתדולוגיה זו נשלחים רק הנתונים ללא מעטפת ה- </a:t>
            </a:r>
            <a:r>
              <a:rPr lang="en-US" dirty="0" smtClean="0"/>
              <a:t>SOAP</a:t>
            </a:r>
            <a:r>
              <a:rPr lang="he-IL" dirty="0" smtClean="0"/>
              <a:t>, מה שהופך את השימוש ליותר יעיל מבחינת רוחב פס</a:t>
            </a:r>
            <a:endParaRPr lang="en-US" dirty="0" smtClean="0"/>
          </a:p>
          <a:p>
            <a:endParaRPr lang="he-IL" dirty="0" smtClean="0"/>
          </a:p>
          <a:p>
            <a:r>
              <a:rPr lang="he-IL" dirty="0" smtClean="0"/>
              <a:t>כל אובייקט או פעולה נקראים </a:t>
            </a:r>
            <a:r>
              <a:rPr lang="en-US" dirty="0" smtClean="0"/>
              <a:t>resource</a:t>
            </a:r>
            <a:r>
              <a:rPr lang="he-IL" dirty="0" smtClean="0"/>
              <a:t>, ויש </a:t>
            </a:r>
            <a:r>
              <a:rPr lang="en-US" dirty="0" smtClean="0"/>
              <a:t>URI</a:t>
            </a:r>
            <a:r>
              <a:rPr lang="he-IL" dirty="0" smtClean="0"/>
              <a:t> שונה עבור כל </a:t>
            </a:r>
            <a:r>
              <a:rPr lang="en-US" dirty="0" smtClean="0"/>
              <a:t>resource</a:t>
            </a:r>
            <a:endParaRPr lang="he-IL" dirty="0" smtClean="0"/>
          </a:p>
          <a:p>
            <a:r>
              <a:rPr lang="he-IL" dirty="0" smtClean="0"/>
              <a:t>דוגמא: </a:t>
            </a:r>
          </a:p>
          <a:p>
            <a:pPr lvl="1"/>
            <a:r>
              <a:rPr lang="he-IL" dirty="0" smtClean="0"/>
              <a:t>בפניה רגילה: </a:t>
            </a:r>
          </a:p>
          <a:p>
            <a:pPr lvl="1" algn="ctr">
              <a:buNone/>
            </a:pPr>
            <a:r>
              <a:rPr lang="en-US" dirty="0" smtClean="0"/>
              <a:t>http://mysite.com/data?fName=Keren&amp;lName=Kalif</a:t>
            </a:r>
          </a:p>
          <a:p>
            <a:pPr lvl="1"/>
            <a:r>
              <a:rPr lang="he-IL" dirty="0" smtClean="0"/>
              <a:t>בפנית </a:t>
            </a:r>
            <a:r>
              <a:rPr lang="en-US" dirty="0" smtClean="0"/>
              <a:t>REST</a:t>
            </a:r>
            <a:r>
              <a:rPr lang="he-IL" dirty="0" smtClean="0"/>
              <a:t>:</a:t>
            </a:r>
          </a:p>
          <a:p>
            <a:pPr lvl="1" algn="ctr" rtl="0">
              <a:buNone/>
            </a:pPr>
            <a:r>
              <a:rPr lang="en-US" dirty="0" smtClean="0"/>
              <a:t>http://mysite.com/fName/Keren/lName/Kalif/data</a:t>
            </a:r>
          </a:p>
          <a:p>
            <a:r>
              <a:rPr lang="en-US" b="1" dirty="0" err="1" smtClean="0"/>
              <a:t>physicalURI</a:t>
            </a:r>
            <a:r>
              <a:rPr lang="he-IL" dirty="0" smtClean="0"/>
              <a:t>: הדף קיים מראש</a:t>
            </a:r>
          </a:p>
          <a:p>
            <a:r>
              <a:rPr lang="en-US" b="1" dirty="0" err="1" smtClean="0"/>
              <a:t>logicalURI</a:t>
            </a:r>
            <a:r>
              <a:rPr lang="he-IL" dirty="0" smtClean="0"/>
              <a:t>: הדף נבנה אופן דינאמי בהתאם לנתונים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r>
              <a:rPr lang="he-IL" dirty="0" smtClean="0"/>
              <a:t> – סוגי הפעולות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כאשר אנחנו מפעילים מתודה, לרוב היא מבצעת את אחת מהפעולות הבאות:</a:t>
            </a:r>
          </a:p>
          <a:p>
            <a:pPr lvl="1"/>
            <a:r>
              <a:rPr lang="he-IL" dirty="0" smtClean="0"/>
              <a:t> קבלת מידע - </a:t>
            </a:r>
            <a:r>
              <a:rPr lang="en-US" dirty="0" smtClean="0"/>
              <a:t>@GET</a:t>
            </a:r>
            <a:endParaRPr lang="he-IL" dirty="0" smtClean="0"/>
          </a:p>
          <a:p>
            <a:pPr lvl="1"/>
            <a:r>
              <a:rPr lang="he-IL" dirty="0" smtClean="0"/>
              <a:t>הוספת מידע - </a:t>
            </a:r>
            <a:r>
              <a:rPr lang="en-US" dirty="0" smtClean="0"/>
              <a:t>@PUT</a:t>
            </a:r>
            <a:endParaRPr lang="he-IL" dirty="0" smtClean="0"/>
          </a:p>
          <a:p>
            <a:pPr lvl="1"/>
            <a:r>
              <a:rPr lang="he-IL" dirty="0" smtClean="0"/>
              <a:t>עדכון - </a:t>
            </a:r>
            <a:r>
              <a:rPr lang="en-US" dirty="0" smtClean="0"/>
              <a:t>@POST</a:t>
            </a:r>
          </a:p>
          <a:p>
            <a:pPr lvl="1"/>
            <a:r>
              <a:rPr lang="he-IL" dirty="0" smtClean="0"/>
              <a:t>מחיקה - </a:t>
            </a:r>
            <a:r>
              <a:rPr lang="en-US" dirty="0" smtClean="0"/>
              <a:t>@DELETE</a:t>
            </a:r>
            <a:endParaRPr lang="he-IL" dirty="0" smtClean="0"/>
          </a:p>
          <a:p>
            <a:pPr lvl="1"/>
            <a:endParaRPr lang="he-IL" dirty="0" smtClean="0"/>
          </a:p>
          <a:p>
            <a:r>
              <a:rPr lang="he-IL" dirty="0" smtClean="0"/>
              <a:t>לכן כל </a:t>
            </a:r>
            <a:r>
              <a:rPr lang="en-US" dirty="0" smtClean="0"/>
              <a:t>resource</a:t>
            </a:r>
            <a:r>
              <a:rPr lang="he-IL" dirty="0" smtClean="0"/>
              <a:t> (מתודה) במימוש </a:t>
            </a:r>
            <a:r>
              <a:rPr lang="en-US" dirty="0" smtClean="0"/>
              <a:t>REST</a:t>
            </a:r>
            <a:r>
              <a:rPr lang="he-IL" dirty="0" smtClean="0"/>
              <a:t> תצהיר מהו סוג הפעולה שתבצע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הגדרת פרוייקט </a:t>
            </a:r>
            <a:r>
              <a:rPr lang="en-US" sz="3200" dirty="0" smtClean="0"/>
              <a:t>JAX-RS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נייצר פרוייקט ונוסיף לו את ה- </a:t>
            </a:r>
            <a:r>
              <a:rPr lang="en-US" dirty="0" smtClean="0"/>
              <a:t>lib</a:t>
            </a:r>
            <a:r>
              <a:rPr lang="he-IL" dirty="0" smtClean="0"/>
              <a:t>: </a:t>
            </a:r>
            <a:r>
              <a:rPr lang="en-US" dirty="0" smtClean="0"/>
              <a:t>Jersey 1.3 (JAX-RS RI)</a:t>
            </a:r>
          </a:p>
          <a:p>
            <a:r>
              <a:rPr lang="he-IL" dirty="0" smtClean="0"/>
              <a:t>נעדכן את ה- </a:t>
            </a:r>
            <a:r>
              <a:rPr lang="en-US" dirty="0" smtClean="0"/>
              <a:t>web.xml</a:t>
            </a:r>
            <a:r>
              <a:rPr lang="he-IL" dirty="0" smtClean="0"/>
              <a:t>: 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6872"/>
            <a:ext cx="8328314" cy="388843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4022179" cy="4886203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229200"/>
            <a:ext cx="6465280" cy="131093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16016" y="5373216"/>
            <a:ext cx="18722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5" y="1004767"/>
            <a:ext cx="3600400" cy="408584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Rectangular Callout 7"/>
          <p:cNvSpPr/>
          <p:nvPr/>
        </p:nvSpPr>
        <p:spPr>
          <a:xfrm>
            <a:off x="7236296" y="4797152"/>
            <a:ext cx="1656184" cy="432048"/>
          </a:xfrm>
          <a:prstGeom prst="wedgeRectCallout">
            <a:avLst>
              <a:gd name="adj1" fmla="val -119657"/>
              <a:gd name="adj2" fmla="val 82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שם הפרוייקט</a:t>
            </a:r>
            <a:endParaRPr lang="en-US" b="1" dirty="0"/>
          </a:p>
        </p:txBody>
      </p:sp>
      <p:sp>
        <p:nvSpPr>
          <p:cNvPr id="10" name="Rectangular Callout 9"/>
          <p:cNvSpPr/>
          <p:nvPr/>
        </p:nvSpPr>
        <p:spPr>
          <a:xfrm>
            <a:off x="6300192" y="5877272"/>
            <a:ext cx="1880592" cy="432048"/>
          </a:xfrm>
          <a:prstGeom prst="wedgeRectCallout">
            <a:avLst>
              <a:gd name="adj1" fmla="val 55854"/>
              <a:gd name="adj2" fmla="val -84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שם ה- </a:t>
            </a:r>
            <a:r>
              <a:rPr lang="en-US" b="1" dirty="0" smtClean="0"/>
              <a:t>resource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524328" y="5373216"/>
            <a:ext cx="100811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44008" y="3429000"/>
            <a:ext cx="3168352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2987824" y="2636912"/>
            <a:ext cx="1880592" cy="432048"/>
          </a:xfrm>
          <a:prstGeom prst="wedgeRectCallout">
            <a:avLst>
              <a:gd name="adj1" fmla="val -84935"/>
              <a:gd name="adj2" fmla="val 447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 smtClean="0"/>
              <a:t>שם ה- </a:t>
            </a:r>
            <a:r>
              <a:rPr lang="en-US" b="1" dirty="0" smtClean="0"/>
              <a:t>resource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827584" y="3068960"/>
            <a:ext cx="201622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דוגמא: יותר ממתודה אחת במחלקה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980728"/>
            <a:ext cx="3856405" cy="466523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220072" y="4581128"/>
            <a:ext cx="2592288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980728"/>
            <a:ext cx="3672408" cy="496855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488136"/>
            <a:ext cx="6120680" cy="116371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83568" y="1556792"/>
            <a:ext cx="208823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592" y="4005064"/>
            <a:ext cx="194421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9992" y="5517232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Web Services</a:t>
            </a:r>
            <a:r>
              <a:rPr lang="he-IL" dirty="0" smtClean="0">
                <a:cs typeface="Arial" charset="0"/>
              </a:rPr>
              <a:t> - מטרה</a:t>
            </a:r>
            <a:endParaRPr lang="en-US" dirty="0" smtClean="0">
              <a:cs typeface="Arial" charset="0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he-IL" sz="2500" dirty="0" smtClean="0">
                <a:cs typeface="Arial" charset="0"/>
              </a:rPr>
              <a:t>אפליקציה שניתן לצרוך אותה דרך האינטרנט (כלומר ללא תוכנת התקנה), אך יחד עם זאת אינה דורשת אתר המתקשר איתה</a:t>
            </a:r>
          </a:p>
          <a:p>
            <a:pPr eaLnBrk="1" hangingPunct="1"/>
            <a:r>
              <a:rPr lang="he-IL" sz="2500" dirty="0" smtClean="0">
                <a:cs typeface="Arial" charset="0"/>
              </a:rPr>
              <a:t>ארכיטקטורה המאפשרת לתוכנות שנכתבו בשפות שונות ועל פלטפורמות שונות, לתקשר אחת עם השנייה בצורה סטנדרטית ופשוטה:</a:t>
            </a:r>
          </a:p>
          <a:p>
            <a:pPr lvl="1" eaLnBrk="1" hangingPunct="1"/>
            <a:r>
              <a:rPr lang="he-IL" sz="2200" dirty="0" smtClean="0">
                <a:cs typeface="Arial" charset="0"/>
              </a:rPr>
              <a:t>שימוש ב - </a:t>
            </a:r>
            <a:r>
              <a:rPr lang="en-US" sz="2200" b="1" dirty="0" smtClean="0">
                <a:cs typeface="Arial" charset="0"/>
              </a:rPr>
              <a:t>XML</a:t>
            </a:r>
            <a:r>
              <a:rPr lang="he-IL" sz="2200" dirty="0" smtClean="0">
                <a:cs typeface="Arial" charset="0"/>
              </a:rPr>
              <a:t> כשפה להעברת וקבלת נתונים</a:t>
            </a:r>
          </a:p>
          <a:p>
            <a:pPr lvl="1" eaLnBrk="1" hangingPunct="1"/>
            <a:r>
              <a:rPr lang="he-IL" sz="2200" dirty="0" smtClean="0">
                <a:cs typeface="Arial" charset="0"/>
              </a:rPr>
              <a:t>שימוש ב - </a:t>
            </a:r>
            <a:r>
              <a:rPr lang="en-US" sz="2200" b="1" dirty="0" smtClean="0">
                <a:cs typeface="Arial" charset="0"/>
              </a:rPr>
              <a:t>HTTP</a:t>
            </a:r>
            <a:r>
              <a:rPr lang="he-IL" sz="2200" dirty="0" smtClean="0">
                <a:cs typeface="Arial" charset="0"/>
              </a:rPr>
              <a:t> כפרוטוקול להעברת המידע</a:t>
            </a:r>
          </a:p>
          <a:p>
            <a:pPr eaLnBrk="1" hangingPunct="1"/>
            <a:r>
              <a:rPr lang="he-IL" sz="2500" dirty="0" smtClean="0">
                <a:cs typeface="Arial" charset="0"/>
              </a:rPr>
              <a:t>הייעוד של </a:t>
            </a:r>
            <a:r>
              <a:rPr lang="en-US" sz="2500" dirty="0" smtClean="0">
                <a:cs typeface="Arial" charset="0"/>
              </a:rPr>
              <a:t>Web Services</a:t>
            </a:r>
            <a:r>
              <a:rPr lang="he-IL" sz="2500" dirty="0" smtClean="0">
                <a:cs typeface="Arial" charset="0"/>
              </a:rPr>
              <a:t> הוא לספק ממשק לקריאה לפונקציות מרוחקות (</a:t>
            </a:r>
            <a:r>
              <a:rPr lang="en-US" sz="2500" b="1" dirty="0" smtClean="0">
                <a:cs typeface="Arial" charset="0"/>
              </a:rPr>
              <a:t>RPC</a:t>
            </a:r>
            <a:r>
              <a:rPr lang="en-US" sz="2500" dirty="0" smtClean="0">
                <a:cs typeface="Arial" charset="0"/>
              </a:rPr>
              <a:t> - </a:t>
            </a:r>
            <a:r>
              <a:rPr lang="en-US" sz="2500" b="1" dirty="0" smtClean="0">
                <a:cs typeface="Arial" charset="0"/>
              </a:rPr>
              <a:t>R</a:t>
            </a:r>
            <a:r>
              <a:rPr lang="en-US" sz="2500" dirty="0" smtClean="0">
                <a:cs typeface="Arial" charset="0"/>
              </a:rPr>
              <a:t>emote </a:t>
            </a:r>
            <a:r>
              <a:rPr lang="en-US" sz="2500" b="1" dirty="0" smtClean="0">
                <a:cs typeface="Arial" charset="0"/>
              </a:rPr>
              <a:t>P</a:t>
            </a:r>
            <a:r>
              <a:rPr lang="en-US" sz="2500" dirty="0" smtClean="0">
                <a:cs typeface="Arial" charset="0"/>
              </a:rPr>
              <a:t>rocedure </a:t>
            </a:r>
            <a:r>
              <a:rPr lang="en-US" sz="2500" b="1" dirty="0" smtClean="0">
                <a:cs typeface="Arial" charset="0"/>
              </a:rPr>
              <a:t>C</a:t>
            </a:r>
            <a:r>
              <a:rPr lang="en-US" sz="2500" dirty="0" smtClean="0">
                <a:cs typeface="Arial" charset="0"/>
              </a:rPr>
              <a:t>all</a:t>
            </a:r>
            <a:r>
              <a:rPr lang="he-IL" sz="2500" dirty="0" smtClean="0">
                <a:cs typeface="Arial" charset="0"/>
              </a:rPr>
              <a:t>) </a:t>
            </a:r>
          </a:p>
          <a:p>
            <a:pPr lvl="1" eaLnBrk="1" hangingPunct="1"/>
            <a:r>
              <a:rPr lang="he-IL" sz="2200" dirty="0" smtClean="0">
                <a:cs typeface="Arial" charset="0"/>
              </a:rPr>
              <a:t>כלומר: מימוש הפונקציות יהיו בשרת והלקוח יפעיל אותן</a:t>
            </a:r>
          </a:p>
          <a:p>
            <a:pPr eaLnBrk="1" hangingPunct="1"/>
            <a:r>
              <a:rPr lang="he-IL" sz="2500" dirty="0" smtClean="0">
                <a:cs typeface="Arial" charset="0"/>
              </a:rPr>
              <a:t>פונקציות אלו יחשפו לתוכנות אחרות</a:t>
            </a:r>
          </a:p>
          <a:p>
            <a:pPr lvl="1" eaLnBrk="1" hangingPunct="1">
              <a:buFont typeface="Wingdings 2" pitchFamily="18" charset="2"/>
              <a:buNone/>
            </a:pPr>
            <a:endParaRPr lang="en-US" sz="220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שימוש ב- </a:t>
            </a:r>
            <a:r>
              <a:rPr lang="en-US" sz="3600" dirty="0" err="1" smtClean="0"/>
              <a:t>PathParam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293096"/>
            <a:ext cx="7259434" cy="113979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6675963" cy="3107308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275856" y="1772816"/>
            <a:ext cx="122413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19872" y="3068960"/>
            <a:ext cx="23762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48264" y="4365104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תרגיל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e-IL" dirty="0" smtClean="0"/>
              <a:t>כתוב  למשחק </a:t>
            </a:r>
            <a:r>
              <a:rPr lang="en-US" dirty="0" err="1" smtClean="0"/>
              <a:t>WebService</a:t>
            </a:r>
            <a:r>
              <a:rPr lang="he-IL" dirty="0" smtClean="0"/>
              <a:t> הניחושים</a:t>
            </a:r>
          </a:p>
          <a:p>
            <a:r>
              <a:rPr lang="he-IL" dirty="0" smtClean="0"/>
              <a:t>ה- </a:t>
            </a:r>
            <a:r>
              <a:rPr lang="en-US" dirty="0" smtClean="0"/>
              <a:t>client</a:t>
            </a:r>
            <a:r>
              <a:rPr lang="he-IL" dirty="0" smtClean="0"/>
              <a:t> צריך להיות </a:t>
            </a:r>
            <a:r>
              <a:rPr lang="en-US" dirty="0" err="1" smtClean="0"/>
              <a:t>servlet</a:t>
            </a:r>
            <a:endParaRPr lang="he-IL" dirty="0" smtClean="0"/>
          </a:p>
          <a:p>
            <a:r>
              <a:rPr lang="he-IL" dirty="0" smtClean="0"/>
              <a:t>לא לשכוח שימוש ב- </a:t>
            </a:r>
            <a:r>
              <a:rPr lang="en-US" dirty="0" smtClean="0"/>
              <a:t>session</a:t>
            </a:r>
            <a:r>
              <a:rPr lang="he-IL" dirty="0" smtClean="0"/>
              <a:t> על מנת לשמור את הנתונים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7"/>
          <p:cNvSpPr>
            <a:spLocks noGrp="1"/>
          </p:cNvSpPr>
          <p:nvPr>
            <p:ph type="title"/>
          </p:nvPr>
        </p:nvSpPr>
        <p:spPr>
          <a:xfrm>
            <a:off x="179388" y="274638"/>
            <a:ext cx="8713787" cy="706437"/>
          </a:xfrm>
        </p:spPr>
        <p:txBody>
          <a:bodyPr/>
          <a:lstStyle/>
          <a:p>
            <a:r>
              <a:rPr lang="he-IL" smtClean="0">
                <a:latin typeface="Arial" charset="0"/>
                <a:cs typeface="Arial" charset="0"/>
              </a:rPr>
              <a:t>ביחידה זו למדנו: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9699" name="Content Placeholder 8"/>
          <p:cNvSpPr>
            <a:spLocks noGrp="1"/>
          </p:cNvSpPr>
          <p:nvPr>
            <p:ph sz="quarter" idx="1"/>
          </p:nvPr>
        </p:nvSpPr>
        <p:spPr>
          <a:xfrm>
            <a:off x="179388" y="1052513"/>
            <a:ext cx="8713787" cy="5472112"/>
          </a:xfrm>
        </p:spPr>
        <p:txBody>
          <a:bodyPr/>
          <a:lstStyle/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מהו </a:t>
            </a:r>
            <a:r>
              <a:rPr lang="en-US" dirty="0" smtClean="0">
                <a:latin typeface="Arial" charset="0"/>
                <a:cs typeface="Arial" charset="0"/>
              </a:rPr>
              <a:t>Web Services</a:t>
            </a: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מוטיבציה </a:t>
            </a:r>
          </a:p>
          <a:p>
            <a:pPr eaLnBrk="1" hangingPunct="1"/>
            <a:r>
              <a:rPr lang="he-IL" dirty="0" smtClean="0">
                <a:latin typeface="Arial" charset="0"/>
                <a:cs typeface="Arial" charset="0"/>
              </a:rPr>
              <a:t>מימוש </a:t>
            </a:r>
            <a:r>
              <a:rPr lang="en-US" dirty="0" err="1" smtClean="0">
                <a:latin typeface="Arial" charset="0"/>
                <a:cs typeface="Arial" charset="0"/>
              </a:rPr>
              <a:t>WebService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err="1" smtClean="0">
                <a:latin typeface="Arial" charset="0"/>
                <a:cs typeface="Arial" charset="0"/>
              </a:rPr>
              <a:t>WebService</a:t>
            </a:r>
            <a:r>
              <a:rPr lang="en-US" dirty="0" smtClean="0">
                <a:latin typeface="Arial" charset="0"/>
                <a:cs typeface="Arial" charset="0"/>
              </a:rPr>
              <a:t> App Client</a:t>
            </a:r>
          </a:p>
          <a:p>
            <a:pPr lvl="1" eaLnBrk="1" hangingPunct="1"/>
            <a:r>
              <a:rPr lang="en-US" dirty="0" err="1" smtClean="0">
                <a:latin typeface="Arial" charset="0"/>
                <a:cs typeface="Arial" charset="0"/>
              </a:rPr>
              <a:t>WebService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Servlet</a:t>
            </a:r>
            <a:r>
              <a:rPr lang="en-US" dirty="0" smtClean="0">
                <a:latin typeface="Arial" charset="0"/>
                <a:cs typeface="Arial" charset="0"/>
              </a:rPr>
              <a:t> Client</a:t>
            </a:r>
            <a:endParaRPr lang="he-IL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REST</a:t>
            </a:r>
            <a:endParaRPr lang="he-IL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 eaLnBrk="1" hangingPunct="1"/>
            <a:r>
              <a:rPr lang="he-IL" sz="4700" smtClean="0">
                <a:cs typeface="Arial" charset="0"/>
              </a:rPr>
              <a:t>מנגנון ה- </a:t>
            </a:r>
            <a:r>
              <a:rPr lang="en-US" sz="4700" smtClean="0">
                <a:cs typeface="Arial" charset="0"/>
              </a:rPr>
              <a:t>Web Services</a:t>
            </a:r>
            <a:r>
              <a:rPr lang="he-IL" sz="4700" smtClean="0">
                <a:cs typeface="Arial" charset="0"/>
              </a:rPr>
              <a:t> (השכבות)</a:t>
            </a:r>
            <a:endParaRPr lang="en-US" sz="4700" smtClean="0">
              <a:cs typeface="Arial" charset="0"/>
            </a:endParaRPr>
          </a:p>
        </p:txBody>
      </p:sp>
      <p:graphicFrame>
        <p:nvGraphicFramePr>
          <p:cNvPr id="157800" name="Group 104"/>
          <p:cNvGraphicFramePr>
            <a:graphicFrameLocks noGrp="1"/>
          </p:cNvGraphicFramePr>
          <p:nvPr>
            <p:ph sz="quarter" idx="1"/>
          </p:nvPr>
        </p:nvGraphicFramePr>
        <p:xfrm>
          <a:off x="179388" y="3717032"/>
          <a:ext cx="1656308" cy="2019300"/>
        </p:xfrm>
        <a:graphic>
          <a:graphicData uri="http://schemas.openxmlformats.org/drawingml/2006/table">
            <a:tbl>
              <a:tblPr/>
              <a:tblGrid>
                <a:gridCol w="1656308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SOAP</a:t>
                      </a:r>
                    </a:p>
                  </a:txBody>
                  <a:tcPr marL="476199" marR="4761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XML</a:t>
                      </a:r>
                    </a:p>
                  </a:txBody>
                  <a:tcPr marL="476199" marR="4761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HTTP</a:t>
                      </a:r>
                    </a:p>
                  </a:txBody>
                  <a:tcPr marL="476199" marR="47619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157725" name="Content Placeholder 2"/>
          <p:cNvSpPr>
            <a:spLocks/>
          </p:cNvSpPr>
          <p:nvPr/>
        </p:nvSpPr>
        <p:spPr bwMode="auto">
          <a:xfrm>
            <a:off x="1981200" y="1600200"/>
            <a:ext cx="67849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b="0" dirty="0"/>
              <a:t>בהינתן תהליך עסקי מסוים נרצה להשתמש בשירותים מסוימים</a:t>
            </a:r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b="0" dirty="0"/>
              <a:t>נאתר את נותני השירות תוך שימוש במנגנון </a:t>
            </a:r>
            <a:r>
              <a:rPr lang="he-IL" sz="2900" b="0" dirty="0" smtClean="0"/>
              <a:t>ה- </a:t>
            </a:r>
            <a:r>
              <a:rPr lang="en-US" sz="2900" b="0" dirty="0" smtClean="0"/>
              <a:t>UDDI</a:t>
            </a:r>
            <a:r>
              <a:rPr lang="he-IL" sz="2900" dirty="0" smtClean="0"/>
              <a:t> ("דפי זהב" לשירותים)</a:t>
            </a:r>
            <a:endParaRPr lang="he-IL" sz="2900" b="0" dirty="0" smtClean="0"/>
          </a:p>
          <a:p>
            <a:pPr marL="776288" lvl="1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b="0" dirty="0" smtClean="0"/>
              <a:t> </a:t>
            </a:r>
            <a:r>
              <a:rPr lang="en-US" sz="2900" b="0" dirty="0" smtClean="0"/>
              <a:t>(</a:t>
            </a:r>
            <a:r>
              <a:rPr lang="en-US" sz="2000" b="1" dirty="0" smtClean="0"/>
              <a:t>U</a:t>
            </a:r>
            <a:r>
              <a:rPr lang="en-US" sz="2000" b="0" dirty="0" smtClean="0"/>
              <a:t>niversal </a:t>
            </a:r>
            <a:r>
              <a:rPr lang="en-US" sz="2000" b="1" dirty="0" smtClean="0"/>
              <a:t>D</a:t>
            </a:r>
            <a:r>
              <a:rPr lang="en-US" sz="2000" b="0" dirty="0" smtClean="0"/>
              <a:t>escription, </a:t>
            </a:r>
            <a:r>
              <a:rPr lang="en-US" sz="2000" b="1" dirty="0" smtClean="0"/>
              <a:t>D</a:t>
            </a:r>
            <a:r>
              <a:rPr lang="en-US" sz="2000" b="0" dirty="0" smtClean="0"/>
              <a:t>iscovery and </a:t>
            </a:r>
            <a:r>
              <a:rPr lang="en-US" sz="2000" b="1" dirty="0" smtClean="0"/>
              <a:t>I</a:t>
            </a:r>
            <a:r>
              <a:rPr lang="en-US" sz="2000" b="0" dirty="0" smtClean="0"/>
              <a:t>ntegration</a:t>
            </a:r>
            <a:r>
              <a:rPr lang="en-US" sz="2900" b="0" dirty="0" smtClean="0"/>
              <a:t>)</a:t>
            </a:r>
            <a:endParaRPr lang="he-IL" sz="2900" b="0" dirty="0" smtClean="0"/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b="0" dirty="0" smtClean="0"/>
              <a:t>נבחר </a:t>
            </a:r>
            <a:r>
              <a:rPr lang="he-IL" sz="2900" b="0" dirty="0"/>
              <a:t>ספק אחד ונקבל ממנו קובץ </a:t>
            </a:r>
            <a:r>
              <a:rPr lang="en-US" sz="2900" b="0" dirty="0" smtClean="0"/>
              <a:t>WSDL</a:t>
            </a:r>
            <a:r>
              <a:rPr lang="he-IL" sz="2900" b="0" dirty="0" smtClean="0"/>
              <a:t> (</a:t>
            </a:r>
            <a:r>
              <a:rPr lang="en-US" sz="2000" b="1" dirty="0" smtClean="0"/>
              <a:t>W</a:t>
            </a:r>
            <a:r>
              <a:rPr lang="en-US" sz="2000" dirty="0" smtClean="0"/>
              <a:t>eb </a:t>
            </a:r>
            <a:r>
              <a:rPr lang="en-US" sz="2000" b="1" dirty="0" smtClean="0"/>
              <a:t>S</a:t>
            </a:r>
            <a:r>
              <a:rPr lang="en-US" sz="2000" dirty="0" smtClean="0"/>
              <a:t>ervices </a:t>
            </a:r>
            <a:r>
              <a:rPr lang="en-US" sz="2000" b="1" dirty="0" smtClean="0"/>
              <a:t>D</a:t>
            </a:r>
            <a:r>
              <a:rPr lang="en-US" sz="2000" dirty="0" smtClean="0"/>
              <a:t>escription </a:t>
            </a:r>
            <a:r>
              <a:rPr lang="en-US" sz="2000" b="1" dirty="0" smtClean="0"/>
              <a:t>L</a:t>
            </a:r>
            <a:r>
              <a:rPr lang="en-US" sz="2000" dirty="0" smtClean="0"/>
              <a:t>anguage</a:t>
            </a:r>
            <a:r>
              <a:rPr lang="he-IL" sz="2900" dirty="0" smtClean="0"/>
              <a:t>) </a:t>
            </a:r>
            <a:r>
              <a:rPr lang="he-IL" sz="2900" b="0" dirty="0" smtClean="0"/>
              <a:t>המכיל </a:t>
            </a:r>
            <a:r>
              <a:rPr lang="he-IL" sz="2900" b="0" dirty="0"/>
              <a:t>נתונים על השירותים שהוא מספק (פונקציות) וכן מידע לגבי הנתונים שיש להעביר לו על מנת לקבל את השירות (פרמטרים)</a:t>
            </a:r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en-US" sz="2900" b="0" dirty="0"/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900" b="0" dirty="0"/>
          </a:p>
        </p:txBody>
      </p:sp>
      <p:graphicFrame>
        <p:nvGraphicFramePr>
          <p:cNvPr id="157799" name="Group 103"/>
          <p:cNvGraphicFramePr>
            <a:graphicFrameLocks noGrp="1"/>
          </p:cNvGraphicFramePr>
          <p:nvPr/>
        </p:nvGraphicFramePr>
        <p:xfrm>
          <a:off x="179512" y="3072408"/>
          <a:ext cx="1673225" cy="6731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WSDL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797" name="Group 101"/>
          <p:cNvGraphicFramePr>
            <a:graphicFrameLocks noGrp="1"/>
          </p:cNvGraphicFramePr>
          <p:nvPr/>
        </p:nvGraphicFramePr>
        <p:xfrm>
          <a:off x="179512" y="2386608"/>
          <a:ext cx="1673225" cy="6731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UDDI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795" name="Group 99"/>
          <p:cNvGraphicFramePr>
            <a:graphicFrameLocks noGrp="1"/>
          </p:cNvGraphicFramePr>
          <p:nvPr/>
        </p:nvGraphicFramePr>
        <p:xfrm>
          <a:off x="179512" y="1700808"/>
          <a:ext cx="1673225" cy="6731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he-IL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תהליך עסקי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7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577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7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57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000" fill="hold"/>
                                        <p:tgtEl>
                                          <p:spTgt spid="1577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57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577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 eaLnBrk="1" hangingPunct="1"/>
            <a:r>
              <a:rPr lang="he-IL" dirty="0" smtClean="0">
                <a:cs typeface="Arial" charset="0"/>
              </a:rPr>
              <a:t>מנגנון ה- </a:t>
            </a:r>
            <a:r>
              <a:rPr lang="en-US" dirty="0" smtClean="0">
                <a:cs typeface="Arial" charset="0"/>
              </a:rPr>
              <a:t>Web Services</a:t>
            </a:r>
            <a:r>
              <a:rPr lang="he-IL" dirty="0" smtClean="0">
                <a:cs typeface="Arial" charset="0"/>
              </a:rPr>
              <a:t> (השכבות) (2)</a:t>
            </a:r>
            <a:endParaRPr lang="en-US" dirty="0" smtClean="0">
              <a:cs typeface="Arial" charset="0"/>
            </a:endParaRPr>
          </a:p>
        </p:txBody>
      </p:sp>
      <p:sp>
        <p:nvSpPr>
          <p:cNvPr id="159764" name="Content Placeholder 2"/>
          <p:cNvSpPr>
            <a:spLocks/>
          </p:cNvSpPr>
          <p:nvPr/>
        </p:nvSpPr>
        <p:spPr bwMode="auto">
          <a:xfrm>
            <a:off x="1981200" y="1600200"/>
            <a:ext cx="67849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b="0" dirty="0"/>
              <a:t>העברת הנתונים וקבלת התשובה בחזרה תהייה ע"י הודעה בפורמט </a:t>
            </a:r>
            <a:r>
              <a:rPr lang="en-US" sz="2900" b="0" dirty="0"/>
              <a:t>SOAP</a:t>
            </a:r>
            <a:r>
              <a:rPr lang="he-IL" sz="2900" b="0" dirty="0"/>
              <a:t> </a:t>
            </a:r>
            <a:r>
              <a:rPr lang="he-IL" sz="2900" b="0" dirty="0" smtClean="0"/>
              <a:t>(</a:t>
            </a:r>
            <a:r>
              <a:rPr lang="en-US" sz="2000" b="1" dirty="0" smtClean="0"/>
              <a:t>S</a:t>
            </a:r>
            <a:r>
              <a:rPr lang="en-US" sz="2000" b="0" dirty="0" smtClean="0"/>
              <a:t>imple </a:t>
            </a:r>
            <a:r>
              <a:rPr lang="en-US" sz="2000" b="1" dirty="0" smtClean="0"/>
              <a:t>O</a:t>
            </a:r>
            <a:r>
              <a:rPr lang="en-US" sz="2000" b="0" dirty="0" smtClean="0"/>
              <a:t>bject </a:t>
            </a:r>
            <a:r>
              <a:rPr lang="en-US" sz="2000" b="1" dirty="0" smtClean="0"/>
              <a:t>A</a:t>
            </a:r>
            <a:r>
              <a:rPr lang="en-US" sz="2000" b="0" dirty="0" smtClean="0"/>
              <a:t>ccess </a:t>
            </a:r>
            <a:r>
              <a:rPr lang="en-US" sz="2000" b="1" dirty="0" smtClean="0"/>
              <a:t>P</a:t>
            </a:r>
            <a:r>
              <a:rPr lang="en-US" sz="2000" b="0" dirty="0" smtClean="0"/>
              <a:t>rotocol</a:t>
            </a:r>
            <a:r>
              <a:rPr lang="he-IL" sz="2900" b="0" dirty="0" smtClean="0"/>
              <a:t>) המבוסס </a:t>
            </a:r>
            <a:r>
              <a:rPr lang="he-IL" sz="2900" b="0" dirty="0"/>
              <a:t>על </a:t>
            </a:r>
            <a:r>
              <a:rPr lang="en-US" sz="2900" b="0" dirty="0"/>
              <a:t>XML</a:t>
            </a:r>
            <a:endParaRPr lang="he-IL" sz="2900" b="0" dirty="0"/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b="0" dirty="0"/>
              <a:t>העברת הנתונים וקבלת התשובה תהייה מעל </a:t>
            </a:r>
            <a:r>
              <a:rPr lang="en-US" sz="2900" b="0" dirty="0"/>
              <a:t>HTTP</a:t>
            </a:r>
            <a:endParaRPr lang="he-IL" sz="2900" b="0" dirty="0"/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en-US" sz="2900" b="0" dirty="0"/>
          </a:p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900" b="0" dirty="0"/>
          </a:p>
        </p:txBody>
      </p:sp>
      <p:graphicFrame>
        <p:nvGraphicFramePr>
          <p:cNvPr id="159820" name="Group 76"/>
          <p:cNvGraphicFramePr>
            <a:graphicFrameLocks noGrp="1"/>
          </p:cNvGraphicFramePr>
          <p:nvPr/>
        </p:nvGraphicFramePr>
        <p:xfrm>
          <a:off x="179512" y="3717032"/>
          <a:ext cx="1673225" cy="13462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SOAP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XML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818" name="Group 74"/>
          <p:cNvGraphicFramePr>
            <a:graphicFrameLocks noGrp="1"/>
          </p:cNvGraphicFramePr>
          <p:nvPr/>
        </p:nvGraphicFramePr>
        <p:xfrm>
          <a:off x="182687" y="5074345"/>
          <a:ext cx="1673225" cy="85344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he-IL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או</a:t>
                      </a: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HTTP</a:t>
                      </a:r>
                      <a:r>
                        <a:rPr kumimoji="0" lang="he-IL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TCP/IP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Group 103"/>
          <p:cNvGraphicFramePr>
            <a:graphicFrameLocks noGrp="1"/>
          </p:cNvGraphicFramePr>
          <p:nvPr/>
        </p:nvGraphicFramePr>
        <p:xfrm>
          <a:off x="179512" y="3072408"/>
          <a:ext cx="1673225" cy="6731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WSDL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101"/>
          <p:cNvGraphicFramePr>
            <a:graphicFrameLocks noGrp="1"/>
          </p:cNvGraphicFramePr>
          <p:nvPr/>
        </p:nvGraphicFramePr>
        <p:xfrm>
          <a:off x="179512" y="2386608"/>
          <a:ext cx="1673225" cy="6731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UDDI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99"/>
          <p:cNvGraphicFramePr>
            <a:graphicFrameLocks noGrp="1"/>
          </p:cNvGraphicFramePr>
          <p:nvPr/>
        </p:nvGraphicFramePr>
        <p:xfrm>
          <a:off x="179512" y="1700808"/>
          <a:ext cx="1673225" cy="673100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67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he-IL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תהליך עסקי</a:t>
                      </a:r>
                      <a:endParaRPr kumimoji="0" lang="en-US" sz="2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598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9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159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 eaLnBrk="1" hangingPunct="1"/>
            <a:r>
              <a:rPr lang="en-US" smtClean="0">
                <a:cs typeface="Arial" charset="0"/>
              </a:rPr>
              <a:t>UDDI</a:t>
            </a:r>
            <a:r>
              <a:rPr lang="he-IL" smtClean="0">
                <a:cs typeface="Arial" charset="0"/>
              </a:rPr>
              <a:t>: איתור </a:t>
            </a:r>
            <a:r>
              <a:rPr lang="en-US" smtClean="0">
                <a:cs typeface="Arial" charset="0"/>
              </a:rPr>
              <a:t> Web Service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900" dirty="0" smtClean="0"/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dirty="0" smtClean="0"/>
              <a:t>כדי לאתר </a:t>
            </a:r>
            <a:r>
              <a:rPr lang="en-US" sz="2900" dirty="0" smtClean="0"/>
              <a:t>Web Service</a:t>
            </a:r>
            <a:r>
              <a:rPr lang="he-IL" sz="2900" dirty="0" smtClean="0"/>
              <a:t> הנותן שירות מסוים ניתן לחפשו ב- </a:t>
            </a:r>
            <a:r>
              <a:rPr lang="en-US" sz="2900" dirty="0" smtClean="0"/>
              <a:t>UDDI</a:t>
            </a:r>
            <a:r>
              <a:rPr lang="he-IL" sz="2900" dirty="0" smtClean="0"/>
              <a:t>  (</a:t>
            </a:r>
            <a:r>
              <a:rPr lang="en-US" sz="2900" dirty="0" smtClean="0"/>
              <a:t>Universal Description, Discovery and Integration Service </a:t>
            </a:r>
            <a:r>
              <a:rPr lang="he-IL" sz="2900" dirty="0" smtClean="0"/>
              <a:t>) שהוא ממשק המספק מדריך ל- </a:t>
            </a:r>
            <a:r>
              <a:rPr lang="en-US" sz="2900" dirty="0" smtClean="0"/>
              <a:t>Web Services</a:t>
            </a:r>
            <a:r>
              <a:rPr lang="he-IL" sz="2900" dirty="0" smtClean="0"/>
              <a:t>, ועל ידי כך מאפשר לאתר עסקים המציעים את השירותים הללו</a:t>
            </a:r>
          </a:p>
          <a:p>
            <a:pPr marL="742950" lvl="1" indent="-285750">
              <a:spcBef>
                <a:spcPts val="700"/>
              </a:spcBef>
              <a:buSzPct val="60000"/>
              <a:buFont typeface="Wingdings" pitchFamily="2" charset="2"/>
              <a:buChar char=""/>
            </a:pPr>
            <a:r>
              <a:rPr lang="he-IL" sz="2900" dirty="0" smtClean="0"/>
              <a:t>כמו "דפי-זהב", אבל ל- </a:t>
            </a:r>
            <a:r>
              <a:rPr lang="en-US" sz="2900" dirty="0" smtClean="0"/>
              <a:t>Web Services</a:t>
            </a:r>
            <a:endParaRPr lang="he-IL" sz="2900" dirty="0" smtClean="0"/>
          </a:p>
          <a:p>
            <a:endParaRPr lang="en-US" dirty="0"/>
          </a:p>
        </p:txBody>
      </p:sp>
      <p:sp>
        <p:nvSpPr>
          <p:cNvPr id="15364" name="Content Placeholder 2"/>
          <p:cNvSpPr>
            <a:spLocks/>
          </p:cNvSpPr>
          <p:nvPr/>
        </p:nvSpPr>
        <p:spPr bwMode="auto">
          <a:xfrm>
            <a:off x="612775" y="1600200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9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 eaLnBrk="1" hangingPunct="1"/>
            <a:r>
              <a:rPr lang="en-US" smtClean="0">
                <a:cs typeface="Arial" charset="0"/>
              </a:rPr>
              <a:t>WSDL</a:t>
            </a:r>
            <a:r>
              <a:rPr lang="he-IL" smtClean="0">
                <a:cs typeface="Arial" charset="0"/>
              </a:rPr>
              <a:t>: קבלת "חוזה התקשרות"</a:t>
            </a:r>
            <a:endParaRPr lang="en-US" smtClean="0">
              <a:cs typeface="Arial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900" dirty="0" smtClean="0"/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dirty="0" smtClean="0"/>
              <a:t>לאחר שנבחר הספק ממנו נרצה לצרוך את השירות נקבל ממנו קובץ תיעוד המתאר לאילו נתונים הוא זקוק כדי לספק את המידע, ומה המידע שהוא יספק </a:t>
            </a:r>
          </a:p>
          <a:p>
            <a:pPr marL="742950" lvl="1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</a:pPr>
            <a:r>
              <a:rPr lang="he-IL" sz="2900" dirty="0" smtClean="0"/>
              <a:t>אלו למעשה פרמטרים לפונקציות והערך המוחזר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he-IL" sz="2900" dirty="0" smtClean="0"/>
              <a:t>חוזה זה הוא מסמך </a:t>
            </a:r>
            <a:r>
              <a:rPr lang="en-US" sz="2900" dirty="0" smtClean="0"/>
              <a:t>XML</a:t>
            </a:r>
            <a:r>
              <a:rPr lang="he-IL" sz="2900" dirty="0" smtClean="0"/>
              <a:t> הנקרא </a:t>
            </a:r>
            <a:r>
              <a:rPr lang="en-US" sz="2900" dirty="0" smtClean="0"/>
              <a:t>WSDL</a:t>
            </a:r>
            <a:r>
              <a:rPr lang="he-IL" sz="2900" dirty="0" smtClean="0"/>
              <a:t>  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he-IL" sz="2900" dirty="0" smtClean="0"/>
              <a:t>	(</a:t>
            </a:r>
            <a:r>
              <a:rPr lang="en-US" sz="2900" dirty="0" smtClean="0"/>
              <a:t>Web Services Description Language</a:t>
            </a:r>
            <a:r>
              <a:rPr lang="he-IL" sz="2900" dirty="0" smtClean="0"/>
              <a:t>)</a:t>
            </a:r>
          </a:p>
          <a:p>
            <a:endParaRPr lang="en-US" dirty="0"/>
          </a:p>
        </p:txBody>
      </p:sp>
      <p:sp>
        <p:nvSpPr>
          <p:cNvPr id="16388" name="Content Placeholder 2"/>
          <p:cNvSpPr>
            <a:spLocks/>
          </p:cNvSpPr>
          <p:nvPr/>
        </p:nvSpPr>
        <p:spPr bwMode="auto">
          <a:xfrm>
            <a:off x="612775" y="1600200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 algn="just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900" b="0"/>
          </a:p>
        </p:txBody>
      </p:sp>
      <p:sp>
        <p:nvSpPr>
          <p:cNvPr id="16390" name="Rectangle 5"/>
          <p:cNvSpPr>
            <a:spLocks/>
          </p:cNvSpPr>
          <p:nvPr/>
        </p:nvSpPr>
        <p:spPr bwMode="auto">
          <a:xfrm>
            <a:off x="0" y="1600200"/>
            <a:ext cx="8763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 rtl="1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he-IL" sz="28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SOAP</a:t>
            </a:r>
            <a:r>
              <a:rPr lang="he-IL" smtClean="0">
                <a:cs typeface="Arial" charset="0"/>
              </a:rPr>
              <a:t>: פורמט העברת המידע</a:t>
            </a:r>
            <a:endParaRPr lang="en-US" smtClean="0">
              <a:cs typeface="Arial" charset="0"/>
            </a:endParaRPr>
          </a:p>
        </p:txBody>
      </p:sp>
      <p:sp>
        <p:nvSpPr>
          <p:cNvPr id="17412" name="Rectangl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he-IL" smtClean="0">
              <a:cs typeface="Arial" charset="0"/>
            </a:endParaRPr>
          </a:p>
          <a:p>
            <a:pPr eaLnBrk="1" hangingPunct="1"/>
            <a:r>
              <a:rPr lang="en-US" smtClean="0">
                <a:cs typeface="Arial" charset="0"/>
              </a:rPr>
              <a:t>(</a:t>
            </a:r>
            <a:r>
              <a:rPr lang="en-US" b="1" smtClean="0">
                <a:cs typeface="Arial" charset="0"/>
              </a:rPr>
              <a:t>S</a:t>
            </a:r>
            <a:r>
              <a:rPr lang="en-US" smtClean="0">
                <a:cs typeface="Arial" charset="0"/>
              </a:rPr>
              <a:t>imple </a:t>
            </a:r>
            <a:r>
              <a:rPr lang="en-US" b="1" smtClean="0">
                <a:cs typeface="Arial" charset="0"/>
              </a:rPr>
              <a:t>O</a:t>
            </a:r>
            <a:r>
              <a:rPr lang="en-US" smtClean="0">
                <a:cs typeface="Arial" charset="0"/>
              </a:rPr>
              <a:t>bject </a:t>
            </a:r>
            <a:r>
              <a:rPr lang="en-US" b="1" smtClean="0">
                <a:cs typeface="Arial" charset="0"/>
              </a:rPr>
              <a:t>A</a:t>
            </a:r>
            <a:r>
              <a:rPr lang="en-US" smtClean="0">
                <a:cs typeface="Arial" charset="0"/>
              </a:rPr>
              <a:t>ccess </a:t>
            </a:r>
            <a:r>
              <a:rPr lang="en-US" b="1" smtClean="0">
                <a:cs typeface="Arial" charset="0"/>
              </a:rPr>
              <a:t>P</a:t>
            </a:r>
            <a:r>
              <a:rPr lang="en-US" smtClean="0">
                <a:cs typeface="Arial" charset="0"/>
              </a:rPr>
              <a:t>rotocol) SOAP</a:t>
            </a:r>
            <a:r>
              <a:rPr lang="he-IL" smtClean="0">
                <a:cs typeface="Arial" charset="0"/>
              </a:rPr>
              <a:t> הוא פרוטוקול המבוסס על </a:t>
            </a:r>
            <a:r>
              <a:rPr lang="en-US" smtClean="0">
                <a:cs typeface="Arial" charset="0"/>
              </a:rPr>
              <a:t>XML</a:t>
            </a:r>
            <a:r>
              <a:rPr lang="he-IL" smtClean="0">
                <a:cs typeface="Arial" charset="0"/>
              </a:rPr>
              <a:t>, שתפקידו העיקרי להגדיר מסגרת שתייצג מודל המתאר את מבנה המסר</a:t>
            </a:r>
          </a:p>
          <a:p>
            <a:pPr lvl="1" eaLnBrk="1" hangingPunct="1"/>
            <a:r>
              <a:rPr lang="he-IL" smtClean="0">
                <a:cs typeface="Arial" charset="0"/>
              </a:rPr>
              <a:t>מסגרת המכילה מהם הפרמטרים שיועברו, טיפוסיהם, הערכים המוחזרים וכו' </a:t>
            </a:r>
            <a:endParaRPr lang="en-US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3994</TotalTime>
  <Words>1019</Words>
  <Application>Microsoft Office PowerPoint</Application>
  <PresentationFormat>On-screen Show (4:3)</PresentationFormat>
  <Paragraphs>166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Franklin Gothic Book</vt:lpstr>
      <vt:lpstr>Lucida Sans Unicode</vt:lpstr>
      <vt:lpstr>Wingdings</vt:lpstr>
      <vt:lpstr>Wingdings 2</vt:lpstr>
      <vt:lpstr>Equity</vt:lpstr>
      <vt:lpstr>Package</vt:lpstr>
      <vt:lpstr>Web Services</vt:lpstr>
      <vt:lpstr>ביחידה זו נלמד:</vt:lpstr>
      <vt:lpstr>Web Services - מטרה</vt:lpstr>
      <vt:lpstr>Web Services - מטרה</vt:lpstr>
      <vt:lpstr>מנגנון ה- Web Services (השכבות)</vt:lpstr>
      <vt:lpstr>מנגנון ה- Web Services (השכבות) (2)</vt:lpstr>
      <vt:lpstr>UDDI: איתור  Web Service</vt:lpstr>
      <vt:lpstr>WSDL: קבלת "חוזה התקשרות"</vt:lpstr>
      <vt:lpstr>SOAP: פורמט העברת המידע</vt:lpstr>
      <vt:lpstr>UUDI: איתור Web Service - דוגמא</vt:lpstr>
      <vt:lpstr>תוצאות חיפוש ל- weather</vt:lpstr>
      <vt:lpstr>זיהוי קובץ ה- WSDL</vt:lpstr>
      <vt:lpstr>בדיקת ה- WSDL</vt:lpstr>
      <vt:lpstr>יצירת WS Client שיעבוד מול ה- WS</vt:lpstr>
      <vt:lpstr>יצירת WS Client שיעבוד מול ה- WS: המחלקה</vt:lpstr>
      <vt:lpstr>הפלט</vt:lpstr>
      <vt:lpstr>יצירת Web Service</vt:lpstr>
      <vt:lpstr>אישור כי ה- deploy עבר בהצלחה</vt:lpstr>
      <vt:lpstr>בדיקת ה-  Web Service</vt:lpstr>
      <vt:lpstr>הרצת ה- Tester</vt:lpstr>
      <vt:lpstr>הזנת ערכים ב- Tester </vt:lpstr>
      <vt:lpstr>תשובת ה- Tester (1) - התוצאה</vt:lpstr>
      <vt:lpstr>תשובת ה- Tester (2) – Soap Request</vt:lpstr>
      <vt:lpstr>תשובת ה- Tester (3)  - Soap Response</vt:lpstr>
      <vt:lpstr>שימוש ב- annotation על הפרמטרים</vt:lpstr>
      <vt:lpstr>שימוש ב- annotation לשינוי ה- URI</vt:lpstr>
      <vt:lpstr>שימוש ב- annotation לשינוי שם המתודה</vt:lpstr>
      <vt:lpstr>קובץ ה- WSDL</vt:lpstr>
      <vt:lpstr>התוספת לפרוייקט:</vt:lpstr>
      <vt:lpstr>תיקון שגיאות הקומפילציה בקובץ שנוצר</vt:lpstr>
      <vt:lpstr>יצירת Web Service Client</vt:lpstr>
      <vt:lpstr>מימוש Web Service Application Client</vt:lpstr>
      <vt:lpstr>מימוש Web Service Servlet Client</vt:lpstr>
      <vt:lpstr>הקונספט של WS</vt:lpstr>
      <vt:lpstr>REST</vt:lpstr>
      <vt:lpstr>REST – סוגי הפעולות</vt:lpstr>
      <vt:lpstr>הגדרת פרוייקט JAX-RS</vt:lpstr>
      <vt:lpstr>דוגמא</vt:lpstr>
      <vt:lpstr>דוגמא: יותר ממתודה אחת במחלקה</vt:lpstr>
      <vt:lpstr>שימוש ב- PathParam</vt:lpstr>
      <vt:lpstr>תרגיל</vt:lpstr>
      <vt:lpstr>ביחידה זו למדנו:</vt:lpstr>
    </vt:vector>
  </TitlesOfParts>
  <Company>KerenK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תכנות מכוון עצמים ושפת JAVA</dc:title>
  <dc:creator>Keren</dc:creator>
  <cp:lastModifiedBy>RePack by Diakov</cp:lastModifiedBy>
  <cp:revision>46</cp:revision>
  <dcterms:created xsi:type="dcterms:W3CDTF">2010-10-16T15:19:56Z</dcterms:created>
  <dcterms:modified xsi:type="dcterms:W3CDTF">2015-06-11T15:38:38Z</dcterms:modified>
</cp:coreProperties>
</file>